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9" r:id="rId3"/>
    <p:sldId id="284" r:id="rId4"/>
    <p:sldId id="276" r:id="rId5"/>
    <p:sldId id="271" r:id="rId6"/>
    <p:sldId id="269" r:id="rId7"/>
    <p:sldId id="267" r:id="rId8"/>
    <p:sldId id="268" r:id="rId9"/>
    <p:sldId id="270" r:id="rId10"/>
    <p:sldId id="261" r:id="rId11"/>
    <p:sldId id="278" r:id="rId12"/>
    <p:sldId id="256" r:id="rId13"/>
    <p:sldId id="293" r:id="rId14"/>
    <p:sldId id="294" r:id="rId15"/>
    <p:sldId id="282" r:id="rId16"/>
    <p:sldId id="285" r:id="rId17"/>
    <p:sldId id="286" r:id="rId18"/>
    <p:sldId id="263" r:id="rId19"/>
    <p:sldId id="266" r:id="rId20"/>
    <p:sldId id="264" r:id="rId21"/>
    <p:sldId id="291" r:id="rId22"/>
    <p:sldId id="295" r:id="rId23"/>
    <p:sldId id="298" r:id="rId24"/>
    <p:sldId id="297" r:id="rId25"/>
    <p:sldId id="272" r:id="rId26"/>
    <p:sldId id="279" r:id="rId27"/>
    <p:sldId id="296" r:id="rId28"/>
    <p:sldId id="277" r:id="rId29"/>
    <p:sldId id="265" r:id="rId30"/>
    <p:sldId id="280" r:id="rId31"/>
    <p:sldId id="281" r:id="rId32"/>
    <p:sldId id="25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71893-F831-4703-8DED-C2304B509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C61DEB-C1AF-47CD-969F-A5F0A356B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E3F37C-37DB-407C-BCC0-77C266317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1035A4-0A19-46A6-8337-84724E01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4C4566-8A36-461C-BA9D-664827017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4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854CC-5E24-4E7A-9D1D-812791307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40894-FB24-43FF-BC53-F72175871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6F9179-1E0A-4FAE-914A-7C1988724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617BA-F1F0-46D6-8D4E-C2A8B4F4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05DCE2-D643-458A-8395-B5690945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09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4806A-182E-4DE4-A6EF-AFD3D8666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CF1391-60C2-493D-B228-F9AA61C54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FBEAD5-8571-4BAF-9949-ACA18FE56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F44DF-E9E2-4169-903F-80038C6F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BBC2A6-DA66-4A25-A405-4A1C7391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00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D75E4-BA64-443D-AA7C-3F645D594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31A26-3586-4DDB-88C2-75F3585E5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7D1DDB-51D3-4F7C-8B27-E14FD819F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CB9848-438C-4BD0-8BDD-2E00ED857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1E2017-ADDC-4441-9D2C-F16E43811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8A5733-9668-407F-8833-D0DB73C6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39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50C9F-7E73-4135-BFA8-58404C433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960CDB-98B2-4DCF-98AF-8C6521C6A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A6CC60-E3B5-4F48-A0BC-39D049353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3956E6-6AB2-4DB2-999E-9E03227F2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183FC3-6638-44C3-B3A3-1E7D8037A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01D275A-E096-4B7A-8218-FC55C7EED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8B4E13-1419-4739-A1BB-CD4F7976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9EE631-7028-4B1D-B6A7-00A4B1ED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6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B88C1-5DE4-4144-BF63-F0806DE7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85C73E-CF46-42E8-BEFB-2BD95C32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78A8A6-0C69-4A34-B692-1CC10CDA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AC4F88-3460-4601-BB72-A6A040DE0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9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C7B856-029C-4C32-A138-EA78E0066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D2EDA3-E164-4D94-82E1-DD9B1FF3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68F3ED-0824-4D08-8C73-695F2CBB9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66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19BAF-F98A-4C65-8867-E7A26D0F5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670C9C-66D8-4473-AD97-F242E9D8B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60A797-97C8-44D8-AECD-315408687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246AF6-1A0C-4BE5-8042-DC4370A1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9D42AD-669A-49FC-B885-DDB06F7E4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41E86A-12AF-4793-8B97-3C0A2867D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533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F7303-6053-4C2B-BBA0-8BF16000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D3D381-ACC2-43B8-861D-12E28B1C2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B7B9C8-D4DB-4C37-87C5-93A24A831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1DF7AA-7298-434A-9FF4-8C00FF54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2498F3-AC87-4C82-8FF9-646FB0C6F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58516D-7E4F-47B8-9607-FEC12BE02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763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D41D6-6B5A-4D95-AA96-B0054165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18C171-D7CA-4412-9FB6-4E23A6FF1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DE9BD-9EC1-4B1D-B50B-D25D00CD9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CD2205-05FB-42E5-8AC2-4B25F5D84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1A144-DBEE-48DA-B09A-B7947B70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4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7629F1-7FDB-4D80-A298-1DE528BA3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7C0D41-0E0F-4A86-9018-9193FDE00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1B65AC-54DE-42EE-BE4E-AA977E2F4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CDC8D7-44E8-4D0F-B004-B931CE59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A1F1F1-58B1-41AD-A710-733E643B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86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0A66A-9580-45A6-81C8-EA37B843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FEA720-76C9-48AF-8AB9-3A5C8E35C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B0608B-BE62-4B0B-9502-E46EE9D90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4E516-E321-4575-AF1B-BA28E374B2E8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D9F754-B7CB-432D-94F9-5B08ACAA3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D2E793-30E3-4F1D-874C-D34232525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BD69A-3DAE-4F7A-94AE-BCAF0325B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53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cience.wikia.org/ru/wiki/%D0%9F%D1%82%D0%BE%D0%BB%D0%B5%D0%BC%D0%B5%D0%B9" TargetMode="External"/><Relationship Id="rId13" Type="http://schemas.openxmlformats.org/officeDocument/2006/relationships/hyperlink" Target="https://science.wikia.org/ru/wiki/%D0%93%D0%B0%D0%BB%D0%B8%D0%BB%D0%B5%D0%B9,_%D0%93%D0%B0%D0%BB%D0%B8%D0%BB%D0%B5%D0%BE" TargetMode="External"/><Relationship Id="rId18" Type="http://schemas.openxmlformats.org/officeDocument/2006/relationships/hyperlink" Target="https://science.wikia.org/ru/wiki/%D0%A2%D0%B5%D0%BE%D1%80%D0%B8%D1%8F_%D0%BE%D1%82%D0%BD%D0%BE%D1%81%D0%B8%D1%82%D0%B5%D0%BB%D1%8C%D0%BD%D0%BE%D1%81%D1%82%D0%B8" TargetMode="External"/><Relationship Id="rId3" Type="http://schemas.openxmlformats.org/officeDocument/2006/relationships/hyperlink" Target="https://science.wikia.org/ru/wiki/%D0%93%D0%B5%D0%BE%D0%BC%D0%B5%D1%82%D1%80%D0%B8%D1%8F" TargetMode="External"/><Relationship Id="rId21" Type="http://schemas.openxmlformats.org/officeDocument/2006/relationships/hyperlink" Target="https://science.wikia.org/ru/wiki/%D0%A2%D0%B5%D0%BE%D1%80%D0%B8%D1%8F_%D0%BA%D0%B0%D1%82%D0%B0%D1%81%D1%82%D1%80%D0%BE%D1%84" TargetMode="External"/><Relationship Id="rId7" Type="http://schemas.openxmlformats.org/officeDocument/2006/relationships/hyperlink" Target="https://science.wikia.org/ru/wiki/%D0%90%D1%81%D1%82%D1%80%D0%BE%D0%BD%D0%BE%D0%BC%D0%B8%D1%8F" TargetMode="External"/><Relationship Id="rId12" Type="http://schemas.openxmlformats.org/officeDocument/2006/relationships/hyperlink" Target="https://science.wikia.org/ru/wiki/%D0%90%D0%BB%D1%85%D0%B8%D0%BC%D0%B8%D1%8F" TargetMode="External"/><Relationship Id="rId17" Type="http://schemas.openxmlformats.org/officeDocument/2006/relationships/hyperlink" Target="https://science.wikia.org/ru/wiki/%D0%94%D0%B0%D1%80%D0%B2%D0%B8%D0%BD,_%D0%A7%D0%B0%D1%80%D0%BB%D0%B7_%D0%A0%D0%BE%D0%B1%D0%B5%D1%80%D1%82" TargetMode="External"/><Relationship Id="rId2" Type="http://schemas.openxmlformats.org/officeDocument/2006/relationships/hyperlink" Target="https://science.wikia.org/ru/wiki/%D0%90%D1%81%D1%82%D1%80%D0%BE%D0%BB%D0%BE%D0%B3%D0%B8%D1%8F" TargetMode="External"/><Relationship Id="rId16" Type="http://schemas.openxmlformats.org/officeDocument/2006/relationships/hyperlink" Target="https://science.wikia.org/ru/wiki/%D0%A2%D0%B5%D0%BE%D1%80%D0%B8%D1%8F_%D1%8D%D0%B2%D0%BE%D0%BB%D1%8E%D1%86%D0%B8%D0%B8" TargetMode="External"/><Relationship Id="rId20" Type="http://schemas.openxmlformats.org/officeDocument/2006/relationships/hyperlink" Target="https://science.wikia.org/ru/wiki/%D0%91%D0%BE%D0%BB%D1%8C%D1%88%D0%BE%D0%B9_%D0%92%D0%B7%D1%80%D1%8B%D0%B2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ience.wikia.org/ru/wiki/%D0%90%D0%BD%D1%82%D0%B8%D1%87%D0%BD%D0%BE%D1%81%D1%82%D1%8C" TargetMode="External"/><Relationship Id="rId11" Type="http://schemas.openxmlformats.org/officeDocument/2006/relationships/hyperlink" Target="https://science.wikia.org/ru/wiki/%D0%95%D0%B2%D0%BA%D0%BB%D0%B8%D0%B4" TargetMode="External"/><Relationship Id="rId5" Type="http://schemas.openxmlformats.org/officeDocument/2006/relationships/hyperlink" Target="https://science.wikia.org/ru/wiki/%D0%90%D1%82%D0%BE%D0%BC%D0%B8%D0%B7%D0%BC" TargetMode="External"/><Relationship Id="rId15" Type="http://schemas.openxmlformats.org/officeDocument/2006/relationships/hyperlink" Target="https://science.wikia.org/ru/wiki/%D0%9A%D0%B0%D1%80%D0%BB_%D0%9B%D0%B8%D0%BD%D0%BD%D0%B5%D0%B9" TargetMode="External"/><Relationship Id="rId23" Type="http://schemas.openxmlformats.org/officeDocument/2006/relationships/image" Target="../media/image10.jpeg"/><Relationship Id="rId10" Type="http://schemas.openxmlformats.org/officeDocument/2006/relationships/hyperlink" Target="https://science.wikia.org/ru/wiki/%D0%A2%D0%B5%D0%BE%D1%84%D1%80%D0%B0%D1%81%D1%82" TargetMode="External"/><Relationship Id="rId19" Type="http://schemas.openxmlformats.org/officeDocument/2006/relationships/hyperlink" Target="https://science.wikia.org/ru/wiki/%D0%AD%D0%B9%D0%BD%D1%88%D1%82%D0%B5%D0%B9%D0%BD" TargetMode="External"/><Relationship Id="rId4" Type="http://schemas.openxmlformats.org/officeDocument/2006/relationships/hyperlink" Target="https://science.wikia.org/ru/wiki/%D0%9D%D1%83%D0%BC%D0%B5%D1%80%D0%BE%D0%BB%D0%BE%D0%B3%D0%B8%D1%8F" TargetMode="External"/><Relationship Id="rId9" Type="http://schemas.openxmlformats.org/officeDocument/2006/relationships/hyperlink" Target="https://science.wikia.org/ru/wiki/%D0%91%D0%BE%D1%82%D0%B0%D0%BD%D0%B8%D0%BA%D0%B0" TargetMode="External"/><Relationship Id="rId14" Type="http://schemas.openxmlformats.org/officeDocument/2006/relationships/hyperlink" Target="https://science.wikia.org/ru/wiki/%D0%98%D1%81%D0%B0%D0%B0%D0%BA_%D0%9D%D1%8C%D1%8E%D1%82%D0%BE%D0%BD" TargetMode="External"/><Relationship Id="rId22" Type="http://schemas.openxmlformats.org/officeDocument/2006/relationships/hyperlink" Target="https://science.wikia.org/ru/wiki/%D0%A4%D1%80%D0%B0%D0%BA%D1%82%D0%B0%D0%BB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science.wikia.org/ru/wiki/%D0%A1%D0%B8%D0%BD%D0%B5%D1%80%D0%B3%D0%B5%D1%82%D0%B8%D0%BA%D0%B0" TargetMode="External"/><Relationship Id="rId3" Type="http://schemas.openxmlformats.org/officeDocument/2006/relationships/hyperlink" Target="https://science.wikia.org/ru/wiki/XVI" TargetMode="External"/><Relationship Id="rId7" Type="http://schemas.openxmlformats.org/officeDocument/2006/relationships/hyperlink" Target="https://science.wikia.org/ru/wiki/XX" TargetMode="External"/><Relationship Id="rId2" Type="http://schemas.openxmlformats.org/officeDocument/2006/relationships/hyperlink" Target="https://science.wikia.org/ru/wiki/%D0%90%D0%BD%D1%82%D0%B8%D1%87%D0%BD%D0%BE%D1%81%D1%82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ience.wikia.org/ru/wiki/%D0%A2%D0%B5%D0%BE%D1%80%D0%B8%D1%8F_%D0%BE%D1%82%D0%BD%D0%BE%D1%81%D0%B8%D1%82%D0%B5%D0%BB%D1%8C%D0%BD%D0%BE%D1%81%D1%82%D0%B8" TargetMode="External"/><Relationship Id="rId5" Type="http://schemas.openxmlformats.org/officeDocument/2006/relationships/hyperlink" Target="https://science.wikia.org/ru/wiki/XIX" TargetMode="External"/><Relationship Id="rId4" Type="http://schemas.openxmlformats.org/officeDocument/2006/relationships/hyperlink" Target="https://science.wikia.org/ru/wiki/XVII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science.wikia.org/ru/wiki/%D0%9F%D1%82%D0%BE%D0%BB%D0%B5%D0%BC%D0%B5%D0%B9" TargetMode="External"/><Relationship Id="rId3" Type="http://schemas.openxmlformats.org/officeDocument/2006/relationships/hyperlink" Target="https://science.wikia.org/ru/wiki/%D0%93%D0%B5%D0%BE%D0%BC%D0%B5%D1%82%D1%80%D0%B8%D1%8F" TargetMode="External"/><Relationship Id="rId7" Type="http://schemas.openxmlformats.org/officeDocument/2006/relationships/hyperlink" Target="https://science.wikia.org/ru/wiki/%D0%90%D1%81%D1%82%D1%80%D0%BE%D0%BD%D0%BE%D0%BC%D0%B8%D1%8F" TargetMode="External"/><Relationship Id="rId12" Type="http://schemas.openxmlformats.org/officeDocument/2006/relationships/hyperlink" Target="https://science.wikia.org/ru/wiki/%D0%90%D0%BB%D1%85%D0%B8%D0%BC%D0%B8%D1%8F" TargetMode="External"/><Relationship Id="rId2" Type="http://schemas.openxmlformats.org/officeDocument/2006/relationships/hyperlink" Target="https://science.wikia.org/ru/wiki/%D0%90%D1%81%D1%82%D1%80%D0%BE%D0%BB%D0%BE%D0%B3%D0%B8%D1%8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ience.wikia.org/ru/wiki/%D0%90%D0%BD%D1%82%D0%B8%D1%87%D0%BD%D0%BE%D1%81%D1%82%D1%8C" TargetMode="External"/><Relationship Id="rId11" Type="http://schemas.openxmlformats.org/officeDocument/2006/relationships/hyperlink" Target="https://science.wikia.org/ru/wiki/%D0%95%D0%B2%D0%BA%D0%BB%D0%B8%D0%B4" TargetMode="External"/><Relationship Id="rId5" Type="http://schemas.openxmlformats.org/officeDocument/2006/relationships/hyperlink" Target="https://science.wikia.org/ru/wiki/%D0%90%D1%82%D0%BE%D0%BC%D0%B8%D0%B7%D0%BC" TargetMode="External"/><Relationship Id="rId10" Type="http://schemas.openxmlformats.org/officeDocument/2006/relationships/hyperlink" Target="https://science.wikia.org/ru/wiki/%D0%A2%D0%B5%D0%BE%D1%84%D1%80%D0%B0%D1%81%D1%82" TargetMode="External"/><Relationship Id="rId4" Type="http://schemas.openxmlformats.org/officeDocument/2006/relationships/hyperlink" Target="https://science.wikia.org/ru/wiki/%D0%9D%D1%83%D0%BC%D0%B5%D1%80%D0%BE%D0%BB%D0%BE%D0%B3%D0%B8%D1%8F" TargetMode="External"/><Relationship Id="rId9" Type="http://schemas.openxmlformats.org/officeDocument/2006/relationships/hyperlink" Target="https://science.wikia.org/ru/wiki/%D0%91%D0%BE%D1%82%D0%B0%D0%BD%D0%B8%D0%BA%D0%B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0%B0%D1%82%D0%B5%D1%80%D0%B8%D0%B0%D0%BB%D1%8C%D0%BD%D0%BE%D0%B5_%D0%BF%D1%80%D0%BE%D0%B8%D0%B7%D0%B2%D0%BE%D0%B4%D1%81%D1%82%D0%B2%D0%BE" TargetMode="External"/><Relationship Id="rId3" Type="http://schemas.openxmlformats.org/officeDocument/2006/relationships/hyperlink" Target="https://ru.wikipedia.org/wiki/%D0%A2%D0%B5%D1%85%D0%BD%D0%B8%D0%BA%D0%B0" TargetMode="External"/><Relationship Id="rId7" Type="http://schemas.openxmlformats.org/officeDocument/2006/relationships/hyperlink" Target="https://ru.wikipedia.org/wiki/%D0%9F%D1%80%D0%B8%D1%80%D0%BE%D0%B4%D0%B0" TargetMode="External"/><Relationship Id="rId2" Type="http://schemas.openxmlformats.org/officeDocument/2006/relationships/hyperlink" Target="https://ru.wikipedia.org/wiki/%D0%9D%D0%B0%D1%83%D0%BA%D0%B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F%D0%BE%D0%B7%D0%BD%D0%B0%D0%BD%D0%B8%D0%B5" TargetMode="External"/><Relationship Id="rId5" Type="http://schemas.openxmlformats.org/officeDocument/2006/relationships/hyperlink" Target="https://ru.wikipedia.org/wiki/%D0%9E%D0%B1%D1%89%D0%B5%D1%81%D1%82%D0%B2%D0%B5%D0%BD%D0%BD%D0%BE%D0%B5_%D0%BF%D1%80%D0%BE%D0%B8%D0%B7%D0%B2%D0%BE%D0%B4%D1%81%D1%82%D0%B2%D0%BE" TargetMode="External"/><Relationship Id="rId10" Type="http://schemas.openxmlformats.org/officeDocument/2006/relationships/hyperlink" Target="https://ru.wikipedia.org/wiki/%D0%9F%D1%80%D0%BE%D0%B8%D0%B7%D0%B2%D0%BE%D0%B4%D1%81%D1%82%D0%B2%D0%B5%D0%BD%D0%BD%D1%8B%D0%B9_%D0%BF%D1%80%D0%BE%D1%86%D0%B5%D1%81%D1%81" TargetMode="External"/><Relationship Id="rId4" Type="http://schemas.openxmlformats.org/officeDocument/2006/relationships/hyperlink" Target="https://ru.wikipedia.org/wiki/%D0%AD%D0%B2%D0%BE%D0%BB%D1%8E%D1%86%D0%B8%D1%8F" TargetMode="External"/><Relationship Id="rId9" Type="http://schemas.openxmlformats.org/officeDocument/2006/relationships/hyperlink" Target="https://ru.wikipedia.org/wiki/%D0%A2%D0%B5%D1%85%D0%BD%D0%BE%D0%BB%D0%BE%D0%B3%D0%B8%D1%8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езентация на тему: &amp;quot;Классические и современные представления о науке.  Позитивизм и постпозитивизм А. Сунгуров Курс «Логика и методология науки»,  Лекция 7.&amp;quot;. Скачать бесплатно и без регистрации.">
            <a:extLst>
              <a:ext uri="{FF2B5EF4-FFF2-40B4-BE49-F238E27FC236}">
                <a16:creationId xmlns:a16="http://schemas.microsoft.com/office/drawing/2014/main" id="{640638CB-3EFC-4BDF-B302-4365014AE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164" y="616226"/>
            <a:ext cx="8289235" cy="514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76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&amp;quot;Научное познание&amp;quot; по философии – скачать проект">
            <a:extLst>
              <a:ext uri="{FF2B5EF4-FFF2-40B4-BE49-F238E27FC236}">
                <a16:creationId xmlns:a16="http://schemas.microsoft.com/office/drawing/2014/main" id="{4ECE01E8-B20D-482C-AE77-ECAE245F7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809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6EF92-70BB-4346-84BB-A21AA3A0C84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ГНОСЕОЛОГИЯ И ЭПИСТЕМОЛОГИЯ</a:t>
            </a:r>
          </a:p>
        </p:txBody>
      </p:sp>
      <p:pic>
        <p:nvPicPr>
          <p:cNvPr id="5124" name="Picture 4" descr="Гносеология (эпистемология) - презентация, доклад, проект">
            <a:extLst>
              <a:ext uri="{FF2B5EF4-FFF2-40B4-BE49-F238E27FC236}">
                <a16:creationId xmlns:a16="http://schemas.microsoft.com/office/drawing/2014/main" id="{858651EE-136E-4BE0-9993-CFEA200B498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61722"/>
            <a:ext cx="5181600" cy="444596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  <p:pic>
        <p:nvPicPr>
          <p:cNvPr id="5126" name="Picture 6" descr="Презентация на тему &amp;quot;ОСНОВЫ ФИЛОСОФСКОГО ПОНИМАНИЯ МИРА. ОНТОЛОГИЯ И ТЕОРИЯ  ПОЗНАНИЯ&amp;quot; - презентации по Философии">
            <a:extLst>
              <a:ext uri="{FF2B5EF4-FFF2-40B4-BE49-F238E27FC236}">
                <a16:creationId xmlns:a16="http://schemas.microsoft.com/office/drawing/2014/main" id="{1476F96B-D20B-4D38-84B1-B7B237409C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4"/>
            <a:ext cx="5181600" cy="452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0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Презентация по обществознанию &amp;quot;Наука и образование&amp;quot; (10 класс)">
            <a:extLst>
              <a:ext uri="{FF2B5EF4-FFF2-40B4-BE49-F238E27FC236}">
                <a16:creationId xmlns:a16="http://schemas.microsoft.com/office/drawing/2014/main" id="{364942D5-0FD0-4A15-813E-BA5D27065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742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92C1B8-E974-4EEC-A642-99DA6BF6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err="1"/>
              <a:t>Особенности</a:t>
            </a:r>
            <a:r>
              <a:rPr lang="kk-KZ" b="1" dirty="0"/>
              <a:t> </a:t>
            </a:r>
            <a:r>
              <a:rPr lang="kk-KZ" b="1" dirty="0" err="1"/>
              <a:t>научного</a:t>
            </a:r>
            <a:r>
              <a:rPr lang="kk-KZ" b="1" dirty="0"/>
              <a:t> </a:t>
            </a:r>
            <a:r>
              <a:rPr lang="kk-KZ" b="1" dirty="0" err="1"/>
              <a:t>познания</a:t>
            </a:r>
            <a:r>
              <a:rPr lang="kk-KZ" b="1" dirty="0"/>
              <a:t> </a:t>
            </a:r>
            <a:r>
              <a:rPr lang="kk-KZ" b="1" dirty="0" err="1"/>
              <a:t>следующие</a:t>
            </a:r>
            <a:r>
              <a:rPr lang="kk-KZ" b="1" dirty="0"/>
              <a:t>: 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7B6633-C469-4376-A600-24A35C1E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b="1" dirty="0" err="1"/>
              <a:t>во-первых</a:t>
            </a:r>
            <a:r>
              <a:rPr lang="kk-KZ" b="1" dirty="0"/>
              <a:t>, </a:t>
            </a:r>
            <a:r>
              <a:rPr lang="kk-KZ" b="1" dirty="0" err="1"/>
              <a:t>научное</a:t>
            </a:r>
            <a:r>
              <a:rPr lang="kk-KZ" b="1" dirty="0"/>
              <a:t> </a:t>
            </a:r>
            <a:r>
              <a:rPr lang="kk-KZ" b="1" dirty="0" err="1"/>
              <a:t>знание</a:t>
            </a:r>
            <a:r>
              <a:rPr lang="kk-KZ" b="1" dirty="0"/>
              <a:t> </a:t>
            </a:r>
            <a:r>
              <a:rPr lang="kk-KZ" b="1" dirty="0" err="1"/>
              <a:t>отличается</a:t>
            </a:r>
            <a:r>
              <a:rPr lang="kk-KZ" b="1" dirty="0"/>
              <a:t> </a:t>
            </a:r>
            <a:r>
              <a:rPr lang="kk-KZ" b="1" dirty="0" err="1"/>
              <a:t>предметностью</a:t>
            </a:r>
            <a:r>
              <a:rPr lang="kk-KZ" b="1" dirty="0"/>
              <a:t> и </a:t>
            </a:r>
            <a:r>
              <a:rPr lang="kk-KZ" b="1" dirty="0" err="1"/>
              <a:t>объективностью</a:t>
            </a:r>
            <a:r>
              <a:rPr lang="kk-KZ" b="1" dirty="0"/>
              <a:t>; </a:t>
            </a:r>
            <a:endParaRPr lang="ru-RU" b="1" dirty="0">
              <a:effectLst/>
            </a:endParaRPr>
          </a:p>
          <a:p>
            <a:pPr marL="0" indent="0">
              <a:buNone/>
            </a:pPr>
            <a:r>
              <a:rPr lang="kk-KZ" b="1" dirty="0"/>
              <a:t> </a:t>
            </a:r>
            <a:endParaRPr lang="ru-RU" b="1" dirty="0">
              <a:effectLst/>
            </a:endParaRPr>
          </a:p>
          <a:p>
            <a:r>
              <a:rPr lang="kk-KZ" b="1" dirty="0" err="1"/>
              <a:t>во-вторых</a:t>
            </a:r>
            <a:r>
              <a:rPr lang="kk-KZ" b="1" dirty="0"/>
              <a:t>, </a:t>
            </a:r>
            <a:r>
              <a:rPr lang="kk-KZ" b="1" dirty="0" err="1"/>
              <a:t>оно</a:t>
            </a:r>
            <a:r>
              <a:rPr lang="kk-KZ" b="1" dirty="0"/>
              <a:t> </a:t>
            </a:r>
            <a:r>
              <a:rPr lang="kk-KZ" b="1" dirty="0" err="1"/>
              <a:t>выходит</a:t>
            </a:r>
            <a:r>
              <a:rPr lang="kk-KZ" b="1" dirty="0"/>
              <a:t> </a:t>
            </a:r>
            <a:r>
              <a:rPr lang="kk-KZ" b="1" dirty="0" err="1"/>
              <a:t>за</a:t>
            </a:r>
            <a:r>
              <a:rPr lang="kk-KZ" b="1" dirty="0"/>
              <a:t> </a:t>
            </a:r>
            <a:r>
              <a:rPr lang="kk-KZ" b="1" dirty="0" err="1"/>
              <a:t>рамки</a:t>
            </a:r>
            <a:r>
              <a:rPr lang="kk-KZ" b="1" dirty="0"/>
              <a:t> </a:t>
            </a:r>
            <a:r>
              <a:rPr lang="kk-KZ" b="1" dirty="0" err="1"/>
              <a:t>обыденного</a:t>
            </a:r>
            <a:r>
              <a:rPr lang="kk-KZ" b="1" dirty="0"/>
              <a:t> </a:t>
            </a:r>
            <a:r>
              <a:rPr lang="kk-KZ" b="1" dirty="0" err="1"/>
              <a:t>опыта</a:t>
            </a:r>
            <a:r>
              <a:rPr lang="kk-KZ" b="1" dirty="0"/>
              <a:t>; </a:t>
            </a:r>
            <a:endParaRPr lang="ru-RU" b="1" dirty="0">
              <a:effectLst/>
            </a:endParaRPr>
          </a:p>
          <a:p>
            <a:endParaRPr lang="ru-RU" b="1" dirty="0">
              <a:effectLst/>
            </a:endParaRPr>
          </a:p>
          <a:p>
            <a:r>
              <a:rPr lang="kk-KZ" b="1" dirty="0"/>
              <a:t>в-</a:t>
            </a:r>
            <a:r>
              <a:rPr lang="kk-KZ" b="1" dirty="0" err="1"/>
              <a:t>третьих</a:t>
            </a:r>
            <a:r>
              <a:rPr lang="kk-KZ" b="1" dirty="0"/>
              <a:t>, </a:t>
            </a:r>
            <a:r>
              <a:rPr lang="kk-KZ" b="1" dirty="0" err="1"/>
              <a:t>изучение</a:t>
            </a:r>
            <a:r>
              <a:rPr lang="kk-KZ" b="1" dirty="0"/>
              <a:t> </a:t>
            </a:r>
            <a:r>
              <a:rPr lang="kk-KZ" b="1" dirty="0" err="1"/>
              <a:t>объектов</a:t>
            </a:r>
            <a:r>
              <a:rPr lang="kk-KZ" b="1" dirty="0"/>
              <a:t> </a:t>
            </a:r>
            <a:r>
              <a:rPr lang="kk-KZ" b="1" dirty="0" err="1"/>
              <a:t>независимо</a:t>
            </a:r>
            <a:r>
              <a:rPr lang="kk-KZ" b="1" dirty="0"/>
              <a:t> от </a:t>
            </a:r>
            <a:r>
              <a:rPr lang="kk-KZ" b="1" dirty="0" err="1"/>
              <a:t>сегодняшних</a:t>
            </a:r>
            <a:r>
              <a:rPr lang="kk-KZ" b="1" dirty="0"/>
              <a:t> </a:t>
            </a:r>
            <a:r>
              <a:rPr lang="kk-KZ" b="1" dirty="0" err="1"/>
              <a:t>возможностей</a:t>
            </a:r>
            <a:r>
              <a:rPr lang="kk-KZ" b="1" dirty="0"/>
              <a:t> </a:t>
            </a:r>
            <a:r>
              <a:rPr lang="kk-KZ" b="1" dirty="0" err="1"/>
              <a:t>их</a:t>
            </a:r>
            <a:r>
              <a:rPr lang="kk-KZ" b="1" dirty="0"/>
              <a:t> </a:t>
            </a:r>
            <a:r>
              <a:rPr lang="kk-KZ" b="1" dirty="0" err="1"/>
              <a:t>практического</a:t>
            </a:r>
            <a:r>
              <a:rPr lang="kk-KZ" b="1" dirty="0"/>
              <a:t> </a:t>
            </a:r>
            <a:r>
              <a:rPr lang="kk-KZ" b="1" dirty="0" err="1"/>
              <a:t>освоения</a:t>
            </a:r>
            <a:r>
              <a:rPr lang="kk-KZ" b="1" dirty="0"/>
              <a:t>, </a:t>
            </a:r>
            <a:r>
              <a:rPr lang="kk-KZ" b="1" dirty="0" err="1"/>
              <a:t>т.е</a:t>
            </a:r>
            <a:r>
              <a:rPr lang="kk-KZ" b="1" dirty="0"/>
              <a:t>. </a:t>
            </a:r>
            <a:r>
              <a:rPr lang="kk-KZ" b="1" dirty="0" err="1"/>
              <a:t>результаты</a:t>
            </a:r>
            <a:r>
              <a:rPr lang="kk-KZ" b="1" dirty="0"/>
              <a:t> </a:t>
            </a:r>
            <a:r>
              <a:rPr lang="kk-KZ" b="1" dirty="0" err="1"/>
              <a:t>исследований</a:t>
            </a:r>
            <a:r>
              <a:rPr lang="kk-KZ" b="1" dirty="0"/>
              <a:t>, </a:t>
            </a:r>
            <a:r>
              <a:rPr lang="kk-KZ" b="1" dirty="0" err="1"/>
              <a:t>могут</a:t>
            </a:r>
            <a:r>
              <a:rPr lang="kk-KZ" b="1" dirty="0"/>
              <a:t> </a:t>
            </a:r>
            <a:r>
              <a:rPr lang="kk-KZ" b="1" dirty="0" err="1"/>
              <a:t>стать</a:t>
            </a:r>
            <a:r>
              <a:rPr lang="kk-KZ" b="1" dirty="0"/>
              <a:t> </a:t>
            </a:r>
            <a:r>
              <a:rPr lang="kk-KZ" b="1" dirty="0" err="1"/>
              <a:t>предметом</a:t>
            </a:r>
            <a:r>
              <a:rPr lang="kk-KZ" b="1" dirty="0"/>
              <a:t> </a:t>
            </a:r>
            <a:r>
              <a:rPr lang="kk-KZ" b="1" dirty="0" err="1"/>
              <a:t>массового</a:t>
            </a:r>
            <a:r>
              <a:rPr lang="kk-KZ" b="1" dirty="0"/>
              <a:t> </a:t>
            </a:r>
            <a:r>
              <a:rPr lang="kk-KZ" b="1" dirty="0" err="1"/>
              <a:t>практического</a:t>
            </a:r>
            <a:r>
              <a:rPr lang="kk-KZ" b="1" dirty="0"/>
              <a:t> </a:t>
            </a:r>
            <a:r>
              <a:rPr lang="kk-KZ" b="1" dirty="0" err="1"/>
              <a:t>освоения</a:t>
            </a:r>
            <a:r>
              <a:rPr lang="kk-KZ" b="1" dirty="0"/>
              <a:t> в </a:t>
            </a:r>
            <a:r>
              <a:rPr lang="kk-KZ" b="1" dirty="0" err="1"/>
              <a:t>будущем</a:t>
            </a:r>
            <a:r>
              <a:rPr lang="kk-KZ" b="1" dirty="0"/>
              <a:t>; </a:t>
            </a:r>
            <a:endParaRPr lang="ru-RU" b="1" dirty="0">
              <a:effectLst/>
            </a:endParaRPr>
          </a:p>
          <a:p>
            <a:endParaRPr lang="ru-RU" b="1" dirty="0">
              <a:effectLst/>
            </a:endParaRPr>
          </a:p>
          <a:p>
            <a:r>
              <a:rPr lang="kk-KZ" b="1" dirty="0"/>
              <a:t>в-</a:t>
            </a:r>
            <a:r>
              <a:rPr lang="kk-KZ" b="1" dirty="0" err="1"/>
              <a:t>четвертых</a:t>
            </a:r>
            <a:r>
              <a:rPr lang="kk-KZ" b="1" dirty="0"/>
              <a:t>, </a:t>
            </a:r>
            <a:r>
              <a:rPr lang="kk-KZ" b="1" dirty="0" err="1"/>
              <a:t>системность</a:t>
            </a:r>
            <a:r>
              <a:rPr lang="kk-KZ" b="1" dirty="0"/>
              <a:t> и </a:t>
            </a:r>
            <a:r>
              <a:rPr lang="kk-KZ" b="1" dirty="0" err="1"/>
              <a:t>обоснованность</a:t>
            </a:r>
            <a:r>
              <a:rPr lang="kk-KZ" b="1" dirty="0"/>
              <a:t> </a:t>
            </a:r>
            <a:r>
              <a:rPr lang="kk-KZ" b="1" dirty="0" err="1"/>
              <a:t>научного</a:t>
            </a:r>
            <a:r>
              <a:rPr lang="kk-KZ" b="1" dirty="0"/>
              <a:t> </a:t>
            </a:r>
            <a:r>
              <a:rPr lang="kk-KZ" b="1" dirty="0" err="1"/>
              <a:t>знания</a:t>
            </a:r>
            <a:r>
              <a:rPr lang="kk-KZ" b="1" dirty="0"/>
              <a:t>; </a:t>
            </a:r>
            <a:endParaRPr lang="ru-RU" b="1" dirty="0">
              <a:effectLst/>
            </a:endParaRPr>
          </a:p>
          <a:p>
            <a:endParaRPr lang="ru-RU" b="1" dirty="0">
              <a:effectLst/>
            </a:endParaRPr>
          </a:p>
          <a:p>
            <a:r>
              <a:rPr lang="kk-KZ" b="1" dirty="0"/>
              <a:t>в-</a:t>
            </a:r>
            <a:r>
              <a:rPr lang="kk-KZ" b="1" dirty="0" err="1"/>
              <a:t>пятых</a:t>
            </a:r>
            <a:r>
              <a:rPr lang="kk-KZ" b="1" dirty="0"/>
              <a:t>, </a:t>
            </a:r>
            <a:r>
              <a:rPr lang="kk-KZ" b="1" dirty="0" err="1"/>
              <a:t>сформированы</a:t>
            </a:r>
            <a:r>
              <a:rPr lang="kk-KZ" b="1" dirty="0"/>
              <a:t> </a:t>
            </a:r>
            <a:r>
              <a:rPr lang="kk-KZ" b="1" dirty="0" err="1"/>
              <a:t>специфические</a:t>
            </a:r>
            <a:r>
              <a:rPr lang="kk-KZ" b="1" dirty="0"/>
              <a:t> </a:t>
            </a:r>
            <a:r>
              <a:rPr lang="kk-KZ" b="1" dirty="0" err="1"/>
              <a:t>способы</a:t>
            </a:r>
            <a:r>
              <a:rPr lang="kk-KZ" b="1" dirty="0"/>
              <a:t> </a:t>
            </a:r>
            <a:r>
              <a:rPr lang="kk-KZ" b="1" dirty="0" err="1"/>
              <a:t>обоснования</a:t>
            </a:r>
            <a:r>
              <a:rPr lang="kk-KZ" b="1" dirty="0"/>
              <a:t> </a:t>
            </a:r>
            <a:r>
              <a:rPr lang="kk-KZ" b="1" dirty="0" err="1"/>
              <a:t>истинности</a:t>
            </a:r>
            <a:r>
              <a:rPr lang="kk-KZ" b="1" dirty="0"/>
              <a:t> </a:t>
            </a:r>
            <a:r>
              <a:rPr lang="kk-KZ" b="1" dirty="0" err="1"/>
              <a:t>научного</a:t>
            </a:r>
            <a:r>
              <a:rPr lang="kk-KZ" b="1" dirty="0"/>
              <a:t> </a:t>
            </a:r>
            <a:r>
              <a:rPr lang="kk-KZ" b="1" dirty="0" err="1"/>
              <a:t>знания</a:t>
            </a:r>
            <a:r>
              <a:rPr lang="kk-KZ" b="1" dirty="0"/>
              <a:t>: </a:t>
            </a:r>
            <a:endParaRPr lang="ru-RU" b="1" dirty="0">
              <a:effectLst/>
            </a:endParaRPr>
          </a:p>
          <a:p>
            <a:endParaRPr lang="ru-RU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98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49DC07-47C9-4C14-9710-966BCD378C18}"/>
              </a:ext>
            </a:extLst>
          </p:cNvPr>
          <p:cNvSpPr/>
          <p:nvPr/>
        </p:nvSpPr>
        <p:spPr>
          <a:xfrm>
            <a:off x="3069772" y="438540"/>
            <a:ext cx="644745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3200" b="1" dirty="0" err="1">
                <a:solidFill>
                  <a:srgbClr val="000000"/>
                </a:solidFill>
              </a:rPr>
              <a:t>Философское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осмысление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науки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включает</a:t>
            </a:r>
            <a:r>
              <a:rPr lang="kk-KZ" sz="3200" b="1" dirty="0">
                <a:solidFill>
                  <a:srgbClr val="000000"/>
                </a:solidFill>
              </a:rPr>
              <a:t> в </a:t>
            </a:r>
            <a:r>
              <a:rPr lang="kk-KZ" sz="3200" b="1" dirty="0" err="1">
                <a:solidFill>
                  <a:srgbClr val="000000"/>
                </a:solidFill>
              </a:rPr>
              <a:t>себя</a:t>
            </a:r>
            <a:r>
              <a:rPr lang="kk-KZ" sz="3200" b="1" dirty="0">
                <a:solidFill>
                  <a:srgbClr val="000000"/>
                </a:solidFill>
              </a:rPr>
              <a:t>: 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 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- </a:t>
            </a:r>
            <a:r>
              <a:rPr lang="kk-KZ" sz="3200" b="1" dirty="0" err="1">
                <a:solidFill>
                  <a:srgbClr val="000000"/>
                </a:solidFill>
              </a:rPr>
              <a:t>понимание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науки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как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таковой</a:t>
            </a:r>
            <a:r>
              <a:rPr lang="kk-KZ" sz="3200" b="1" dirty="0">
                <a:solidFill>
                  <a:srgbClr val="000000"/>
                </a:solidFill>
              </a:rPr>
              <a:t>; 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 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- </a:t>
            </a:r>
            <a:r>
              <a:rPr lang="kk-KZ" sz="3200" b="1" dirty="0" err="1">
                <a:solidFill>
                  <a:srgbClr val="000000"/>
                </a:solidFill>
              </a:rPr>
              <a:t>как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она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устроена</a:t>
            </a:r>
            <a:r>
              <a:rPr lang="kk-KZ" sz="3200" b="1" dirty="0">
                <a:solidFill>
                  <a:srgbClr val="000000"/>
                </a:solidFill>
              </a:rPr>
              <a:t>; 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 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- </a:t>
            </a:r>
            <a:r>
              <a:rPr lang="kk-KZ" sz="3200" b="1" dirty="0" err="1">
                <a:solidFill>
                  <a:srgbClr val="000000"/>
                </a:solidFill>
              </a:rPr>
              <a:t>как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развивается</a:t>
            </a:r>
            <a:r>
              <a:rPr lang="kk-KZ" sz="3200" b="1" dirty="0">
                <a:solidFill>
                  <a:srgbClr val="000000"/>
                </a:solidFill>
              </a:rPr>
              <a:t>; 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 </a:t>
            </a:r>
            <a:endParaRPr lang="ru-RU" sz="3200" b="1" dirty="0">
              <a:effectLst/>
            </a:endParaRPr>
          </a:p>
          <a:p>
            <a:pPr algn="just"/>
            <a:r>
              <a:rPr lang="kk-KZ" sz="3200" b="1" dirty="0">
                <a:solidFill>
                  <a:srgbClr val="000000"/>
                </a:solidFill>
              </a:rPr>
              <a:t>- </a:t>
            </a:r>
            <a:r>
              <a:rPr lang="kk-KZ" sz="3200" b="1" dirty="0" err="1">
                <a:solidFill>
                  <a:srgbClr val="000000"/>
                </a:solidFill>
              </a:rPr>
              <a:t>что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может</a:t>
            </a:r>
            <a:r>
              <a:rPr lang="kk-KZ" sz="3200" b="1" dirty="0">
                <a:solidFill>
                  <a:srgbClr val="000000"/>
                </a:solidFill>
              </a:rPr>
              <a:t> и </a:t>
            </a:r>
            <a:r>
              <a:rPr lang="kk-KZ" sz="3200" b="1" dirty="0" err="1">
                <a:solidFill>
                  <a:srgbClr val="000000"/>
                </a:solidFill>
              </a:rPr>
              <a:t>на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что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она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позволяет</a:t>
            </a:r>
            <a:r>
              <a:rPr lang="kk-KZ" sz="3200" b="1" dirty="0">
                <a:solidFill>
                  <a:srgbClr val="000000"/>
                </a:solidFill>
              </a:rPr>
              <a:t> </a:t>
            </a:r>
            <a:r>
              <a:rPr lang="kk-KZ" sz="3200" b="1" dirty="0" err="1">
                <a:solidFill>
                  <a:srgbClr val="000000"/>
                </a:solidFill>
              </a:rPr>
              <a:t>надеяться</a:t>
            </a:r>
            <a:r>
              <a:rPr lang="kk-KZ" sz="3200" b="1" dirty="0">
                <a:solidFill>
                  <a:srgbClr val="000000"/>
                </a:solidFill>
              </a:rPr>
              <a:t>. </a:t>
            </a:r>
            <a:endParaRPr lang="ru-RU" sz="3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7812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57A072-40E7-4CE2-A2CE-83627BABBEC3}"/>
              </a:ext>
            </a:extLst>
          </p:cNvPr>
          <p:cNvSpPr/>
          <p:nvPr/>
        </p:nvSpPr>
        <p:spPr>
          <a:xfrm>
            <a:off x="2387081" y="438539"/>
            <a:ext cx="741783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dirty="0" err="1">
                <a:solidFill>
                  <a:srgbClr val="000000"/>
                </a:solidFill>
              </a:rPr>
              <a:t>Понятие</a:t>
            </a:r>
            <a:r>
              <a:rPr lang="kk-KZ" sz="2800" b="1" dirty="0">
                <a:solidFill>
                  <a:srgbClr val="000000"/>
                </a:solidFill>
              </a:rPr>
              <a:t> "</a:t>
            </a:r>
            <a:r>
              <a:rPr lang="kk-KZ" sz="2800" b="1" dirty="0" err="1">
                <a:solidFill>
                  <a:srgbClr val="000000"/>
                </a:solidFill>
              </a:rPr>
              <a:t>наука</a:t>
            </a:r>
            <a:r>
              <a:rPr lang="kk-KZ" sz="2800" b="1" dirty="0">
                <a:solidFill>
                  <a:srgbClr val="000000"/>
                </a:solidFill>
              </a:rPr>
              <a:t>" </a:t>
            </a:r>
            <a:r>
              <a:rPr lang="kk-KZ" sz="2800" b="1" dirty="0" err="1">
                <a:solidFill>
                  <a:srgbClr val="000000"/>
                </a:solidFill>
              </a:rPr>
              <a:t>употребляется</a:t>
            </a:r>
            <a:r>
              <a:rPr lang="kk-KZ" sz="2800" b="1" dirty="0">
                <a:solidFill>
                  <a:srgbClr val="000000"/>
                </a:solidFill>
              </a:rPr>
              <a:t> в </a:t>
            </a:r>
            <a:r>
              <a:rPr lang="kk-KZ" sz="2800" b="1" dirty="0" err="1">
                <a:solidFill>
                  <a:srgbClr val="000000"/>
                </a:solidFill>
              </a:rPr>
              <a:t>трех</a:t>
            </a:r>
            <a:r>
              <a:rPr lang="kk-KZ" sz="2800" b="1" dirty="0">
                <a:solidFill>
                  <a:srgbClr val="000000"/>
                </a:solidFill>
              </a:rPr>
              <a:t> </a:t>
            </a:r>
            <a:r>
              <a:rPr lang="kk-KZ" sz="2800" b="1" dirty="0" err="1">
                <a:solidFill>
                  <a:srgbClr val="000000"/>
                </a:solidFill>
              </a:rPr>
              <a:t>смысловых</a:t>
            </a:r>
            <a:r>
              <a:rPr lang="kk-KZ" sz="2800" b="1" dirty="0">
                <a:solidFill>
                  <a:srgbClr val="000000"/>
                </a:solidFill>
              </a:rPr>
              <a:t> </a:t>
            </a:r>
            <a:r>
              <a:rPr lang="kk-KZ" sz="2800" b="1" dirty="0" err="1">
                <a:solidFill>
                  <a:srgbClr val="000000"/>
                </a:solidFill>
              </a:rPr>
              <a:t>значениях</a:t>
            </a:r>
            <a:r>
              <a:rPr lang="kk-KZ" sz="2800" b="1" dirty="0">
                <a:solidFill>
                  <a:srgbClr val="000000"/>
                </a:solidFill>
              </a:rPr>
              <a:t>:</a:t>
            </a:r>
            <a:endParaRPr lang="ru-RU" sz="2800" dirty="0">
              <a:effectLst/>
            </a:endParaRPr>
          </a:p>
          <a:p>
            <a:pPr algn="just"/>
            <a:r>
              <a:rPr lang="kk-KZ" sz="2800" b="1" dirty="0">
                <a:solidFill>
                  <a:srgbClr val="000000"/>
                </a:solidFill>
              </a:rPr>
              <a:t> </a:t>
            </a:r>
            <a:endParaRPr lang="ru-RU" sz="2800" dirty="0">
              <a:effectLst/>
            </a:endParaRPr>
          </a:p>
          <a:p>
            <a:pPr algn="just"/>
            <a:r>
              <a:rPr lang="kk-KZ" sz="2800" b="1" dirty="0" err="1">
                <a:solidFill>
                  <a:srgbClr val="000000"/>
                </a:solidFill>
              </a:rPr>
              <a:t>Во-первых</a:t>
            </a:r>
            <a:r>
              <a:rPr lang="kk-KZ" sz="2800" b="1" dirty="0">
                <a:solidFill>
                  <a:srgbClr val="000000"/>
                </a:solidFill>
              </a:rPr>
              <a:t>, </a:t>
            </a:r>
            <a:r>
              <a:rPr lang="kk-KZ" sz="2800" b="1" i="1" dirty="0" err="1">
                <a:solidFill>
                  <a:srgbClr val="000000"/>
                </a:solidFill>
              </a:rPr>
              <a:t>непосредственная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познавательная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деятельность</a:t>
            </a:r>
            <a:r>
              <a:rPr lang="kk-KZ" sz="2800" b="1" dirty="0">
                <a:solidFill>
                  <a:srgbClr val="000000"/>
                </a:solidFill>
              </a:rPr>
              <a:t>; </a:t>
            </a:r>
          </a:p>
          <a:p>
            <a:pPr algn="just"/>
            <a:endParaRPr lang="ru-RU" sz="2800" dirty="0">
              <a:effectLst/>
            </a:endParaRPr>
          </a:p>
          <a:p>
            <a:pPr algn="just"/>
            <a:r>
              <a:rPr lang="kk-KZ" sz="2800" b="1" dirty="0" err="1">
                <a:solidFill>
                  <a:srgbClr val="000000"/>
                </a:solidFill>
              </a:rPr>
              <a:t>Во-вторых</a:t>
            </a:r>
            <a:r>
              <a:rPr lang="kk-KZ" sz="2800" b="1" dirty="0">
                <a:solidFill>
                  <a:srgbClr val="000000"/>
                </a:solidFill>
              </a:rPr>
              <a:t>, </a:t>
            </a:r>
            <a:r>
              <a:rPr lang="kk-KZ" sz="2800" b="1" i="1" dirty="0" err="1">
                <a:solidFill>
                  <a:srgbClr val="000000"/>
                </a:solidFill>
              </a:rPr>
              <a:t>результаты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этой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деятельности</a:t>
            </a:r>
            <a:r>
              <a:rPr lang="kk-KZ" sz="2800" b="1" i="1" dirty="0">
                <a:solidFill>
                  <a:srgbClr val="000000"/>
                </a:solidFill>
              </a:rPr>
              <a:t>, </a:t>
            </a:r>
            <a:r>
              <a:rPr lang="kk-KZ" sz="2800" b="1" i="1" dirty="0" err="1">
                <a:solidFill>
                  <a:srgbClr val="000000"/>
                </a:solidFill>
              </a:rPr>
              <a:t>выраженные</a:t>
            </a:r>
            <a:r>
              <a:rPr lang="kk-KZ" sz="2800" b="1" i="1" dirty="0">
                <a:solidFill>
                  <a:srgbClr val="000000"/>
                </a:solidFill>
              </a:rPr>
              <a:t> в </a:t>
            </a:r>
            <a:r>
              <a:rPr lang="kk-KZ" sz="2800" b="1" i="1" dirty="0" err="1">
                <a:solidFill>
                  <a:srgbClr val="000000"/>
                </a:solidFill>
              </a:rPr>
              <a:t>знаниях</a:t>
            </a:r>
            <a:r>
              <a:rPr lang="kk-KZ" sz="2800" b="1" i="1" dirty="0">
                <a:solidFill>
                  <a:srgbClr val="000000"/>
                </a:solidFill>
              </a:rPr>
              <a:t>, </a:t>
            </a:r>
            <a:r>
              <a:rPr lang="kk-KZ" sz="2800" b="1" i="1" dirty="0" err="1">
                <a:solidFill>
                  <a:srgbClr val="000000"/>
                </a:solidFill>
              </a:rPr>
              <a:t>которые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образуют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научную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картину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мира</a:t>
            </a:r>
            <a:r>
              <a:rPr lang="kk-KZ" sz="2800" b="1" dirty="0">
                <a:solidFill>
                  <a:srgbClr val="000000"/>
                </a:solidFill>
              </a:rPr>
              <a:t>; </a:t>
            </a:r>
          </a:p>
          <a:p>
            <a:pPr algn="just"/>
            <a:endParaRPr lang="ru-RU" sz="2800" dirty="0">
              <a:effectLst/>
            </a:endParaRPr>
          </a:p>
          <a:p>
            <a:pPr algn="just"/>
            <a:r>
              <a:rPr lang="kk-KZ" sz="2800" b="1" dirty="0">
                <a:solidFill>
                  <a:srgbClr val="000000"/>
                </a:solidFill>
              </a:rPr>
              <a:t>В-</a:t>
            </a:r>
            <a:r>
              <a:rPr lang="kk-KZ" sz="2800" b="1" dirty="0" err="1">
                <a:solidFill>
                  <a:srgbClr val="000000"/>
                </a:solidFill>
              </a:rPr>
              <a:t>третьих</a:t>
            </a:r>
            <a:r>
              <a:rPr lang="kk-KZ" sz="2800" b="1" dirty="0">
                <a:solidFill>
                  <a:srgbClr val="000000"/>
                </a:solidFill>
              </a:rPr>
              <a:t>, </a:t>
            </a:r>
            <a:r>
              <a:rPr lang="kk-KZ" sz="2800" b="1" i="1" dirty="0">
                <a:solidFill>
                  <a:srgbClr val="000000"/>
                </a:solidFill>
              </a:rPr>
              <a:t>в </a:t>
            </a:r>
            <a:r>
              <a:rPr lang="kk-KZ" sz="2800" b="1" i="1" dirty="0" err="1">
                <a:solidFill>
                  <a:srgbClr val="000000"/>
                </a:solidFill>
              </a:rPr>
              <a:t>собирательном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значении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для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отграничения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ее</a:t>
            </a:r>
            <a:r>
              <a:rPr lang="kk-KZ" sz="2800" b="1" i="1" dirty="0">
                <a:solidFill>
                  <a:srgbClr val="000000"/>
                </a:solidFill>
              </a:rPr>
              <a:t> от </a:t>
            </a:r>
            <a:r>
              <a:rPr lang="kk-KZ" sz="2800" b="1" i="1" dirty="0" err="1">
                <a:solidFill>
                  <a:srgbClr val="000000"/>
                </a:solidFill>
              </a:rPr>
              <a:t>искусства</a:t>
            </a:r>
            <a:r>
              <a:rPr lang="kk-KZ" sz="2800" b="1" i="1" dirty="0">
                <a:solidFill>
                  <a:srgbClr val="000000"/>
                </a:solidFill>
              </a:rPr>
              <a:t>, </a:t>
            </a:r>
            <a:r>
              <a:rPr lang="kk-KZ" sz="2800" b="1" i="1" dirty="0" err="1">
                <a:solidFill>
                  <a:srgbClr val="000000"/>
                </a:solidFill>
              </a:rPr>
              <a:t>образования</a:t>
            </a:r>
            <a:r>
              <a:rPr lang="kk-KZ" sz="2800" b="1" i="1" dirty="0">
                <a:solidFill>
                  <a:srgbClr val="000000"/>
                </a:solidFill>
              </a:rPr>
              <a:t>, </a:t>
            </a:r>
            <a:r>
              <a:rPr lang="kk-KZ" sz="2800" b="1" i="1" dirty="0" err="1">
                <a:solidFill>
                  <a:srgbClr val="000000"/>
                </a:solidFill>
              </a:rPr>
              <a:t>информационной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жизни</a:t>
            </a:r>
            <a:r>
              <a:rPr lang="kk-KZ" sz="2800" b="1" i="1" dirty="0">
                <a:solidFill>
                  <a:srgbClr val="000000"/>
                </a:solidFill>
              </a:rPr>
              <a:t> и </a:t>
            </a:r>
            <a:r>
              <a:rPr lang="kk-KZ" sz="2800" b="1" i="1" dirty="0" err="1">
                <a:solidFill>
                  <a:srgbClr val="000000"/>
                </a:solidFill>
              </a:rPr>
              <a:t>других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явлений</a:t>
            </a:r>
            <a:r>
              <a:rPr lang="kk-KZ" sz="2800" b="1" i="1" dirty="0">
                <a:solidFill>
                  <a:srgbClr val="000000"/>
                </a:solidFill>
              </a:rPr>
              <a:t> </a:t>
            </a:r>
            <a:r>
              <a:rPr lang="kk-KZ" sz="2800" b="1" i="1" dirty="0" err="1">
                <a:solidFill>
                  <a:srgbClr val="000000"/>
                </a:solidFill>
              </a:rPr>
              <a:t>общества</a:t>
            </a:r>
            <a:r>
              <a:rPr lang="kk-KZ" sz="2800" b="1" i="1" dirty="0">
                <a:solidFill>
                  <a:srgbClr val="000000"/>
                </a:solidFill>
              </a:rPr>
              <a:t>. </a:t>
            </a:r>
            <a:endParaRPr lang="ru-RU" sz="28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76374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BC9260-AC78-436D-913D-687F1524F232}"/>
              </a:ext>
            </a:extLst>
          </p:cNvPr>
          <p:cNvSpPr/>
          <p:nvPr/>
        </p:nvSpPr>
        <p:spPr>
          <a:xfrm>
            <a:off x="2304661" y="326571"/>
            <a:ext cx="683933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 err="1">
                <a:solidFill>
                  <a:srgbClr val="000000"/>
                </a:solidFill>
              </a:rPr>
              <a:t>Являясь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специализированной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областью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духовного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производства</a:t>
            </a:r>
            <a:r>
              <a:rPr lang="kk-KZ" sz="2400" b="1" dirty="0">
                <a:solidFill>
                  <a:srgbClr val="000000"/>
                </a:solidFill>
              </a:rPr>
              <a:t> НАУКА  </a:t>
            </a:r>
            <a:r>
              <a:rPr lang="kk-KZ" sz="2400" b="1" dirty="0" err="1">
                <a:solidFill>
                  <a:srgbClr val="000000"/>
                </a:solidFill>
              </a:rPr>
              <a:t>имеет</a:t>
            </a:r>
            <a:r>
              <a:rPr lang="kk-KZ" sz="2400" b="1" dirty="0">
                <a:solidFill>
                  <a:srgbClr val="000000"/>
                </a:solidFill>
              </a:rPr>
              <a:t>: </a:t>
            </a:r>
            <a:endParaRPr lang="ru-RU" sz="2400" dirty="0">
              <a:effectLst/>
            </a:endParaRPr>
          </a:p>
          <a:p>
            <a:pPr algn="just"/>
            <a:endParaRPr lang="kk-KZ" sz="2400" b="1" dirty="0">
              <a:solidFill>
                <a:srgbClr val="000000"/>
              </a:solidFill>
            </a:endParaRPr>
          </a:p>
          <a:p>
            <a:pPr algn="just"/>
            <a:r>
              <a:rPr lang="kk-KZ" sz="2400" b="1" dirty="0">
                <a:solidFill>
                  <a:srgbClr val="000000"/>
                </a:solidFill>
              </a:rPr>
              <a:t>а) </a:t>
            </a:r>
            <a:r>
              <a:rPr lang="kk-KZ" sz="2400" b="1" dirty="0" err="1">
                <a:solidFill>
                  <a:srgbClr val="000000"/>
                </a:solidFill>
              </a:rPr>
              <a:t>свой</a:t>
            </a:r>
            <a:r>
              <a:rPr lang="kk-KZ" sz="2400" b="1" dirty="0">
                <a:solidFill>
                  <a:srgbClr val="000000"/>
                </a:solidFill>
              </a:rPr>
              <a:t> инструментарий </a:t>
            </a:r>
            <a:r>
              <a:rPr lang="kk-KZ" sz="2400" b="1" dirty="0" err="1">
                <a:solidFill>
                  <a:srgbClr val="000000"/>
                </a:solidFill>
              </a:rPr>
              <a:t>познания</a:t>
            </a:r>
            <a:r>
              <a:rPr lang="kk-KZ" sz="2400" b="1" dirty="0">
                <a:solidFill>
                  <a:srgbClr val="000000"/>
                </a:solidFill>
              </a:rPr>
              <a:t>; </a:t>
            </a:r>
          </a:p>
          <a:p>
            <a:pPr algn="just"/>
            <a:endParaRPr lang="ru-RU" sz="2400" dirty="0">
              <a:effectLst/>
            </a:endParaRPr>
          </a:p>
          <a:p>
            <a:pPr algn="just"/>
            <a:r>
              <a:rPr lang="kk-KZ" sz="2400" b="1" dirty="0">
                <a:solidFill>
                  <a:srgbClr val="000000"/>
                </a:solidFill>
              </a:rPr>
              <a:t>б) </a:t>
            </a:r>
            <a:r>
              <a:rPr lang="kk-KZ" sz="2400" b="1" dirty="0" err="1">
                <a:solidFill>
                  <a:srgbClr val="000000"/>
                </a:solidFill>
              </a:rPr>
              <a:t>свои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учреждения</a:t>
            </a:r>
            <a:r>
              <a:rPr lang="kk-KZ" sz="2400" b="1" dirty="0">
                <a:solidFill>
                  <a:srgbClr val="000000"/>
                </a:solidFill>
              </a:rPr>
              <a:t>; </a:t>
            </a:r>
          </a:p>
          <a:p>
            <a:pPr algn="just"/>
            <a:endParaRPr lang="ru-RU" sz="2400" dirty="0">
              <a:effectLst/>
            </a:endParaRPr>
          </a:p>
          <a:p>
            <a:pPr algn="just"/>
            <a:r>
              <a:rPr lang="kk-KZ" sz="2400" b="1" dirty="0">
                <a:solidFill>
                  <a:srgbClr val="000000"/>
                </a:solidFill>
              </a:rPr>
              <a:t>в) </a:t>
            </a:r>
            <a:r>
              <a:rPr lang="kk-KZ" sz="2400" b="1" dirty="0" err="1">
                <a:solidFill>
                  <a:srgbClr val="000000"/>
                </a:solidFill>
              </a:rPr>
              <a:t>свой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опыт</a:t>
            </a:r>
            <a:r>
              <a:rPr lang="kk-KZ" sz="2400" b="1" dirty="0">
                <a:solidFill>
                  <a:srgbClr val="000000"/>
                </a:solidFill>
              </a:rPr>
              <a:t> и </a:t>
            </a:r>
            <a:r>
              <a:rPr lang="kk-KZ" sz="2400" b="1" dirty="0" err="1">
                <a:solidFill>
                  <a:srgbClr val="000000"/>
                </a:solidFill>
              </a:rPr>
              <a:t>традиции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исследовательской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деятельности</a:t>
            </a:r>
            <a:r>
              <a:rPr lang="kk-KZ" sz="2400" b="1" dirty="0">
                <a:solidFill>
                  <a:srgbClr val="000000"/>
                </a:solidFill>
              </a:rPr>
              <a:t>; </a:t>
            </a:r>
          </a:p>
          <a:p>
            <a:pPr algn="just"/>
            <a:endParaRPr lang="ru-RU" sz="2400" dirty="0">
              <a:effectLst/>
            </a:endParaRPr>
          </a:p>
          <a:p>
            <a:pPr algn="just"/>
            <a:r>
              <a:rPr lang="kk-KZ" sz="2400" b="1" dirty="0">
                <a:solidFill>
                  <a:srgbClr val="000000"/>
                </a:solidFill>
              </a:rPr>
              <a:t>г) </a:t>
            </a:r>
            <a:r>
              <a:rPr lang="kk-KZ" sz="2400" b="1" dirty="0" err="1">
                <a:solidFill>
                  <a:srgbClr val="000000"/>
                </a:solidFill>
              </a:rPr>
              <a:t>свою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систему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информации</a:t>
            </a:r>
            <a:r>
              <a:rPr lang="kk-KZ" sz="2400" b="1" dirty="0">
                <a:solidFill>
                  <a:srgbClr val="000000"/>
                </a:solidFill>
              </a:rPr>
              <a:t> и </a:t>
            </a:r>
            <a:r>
              <a:rPr lang="kk-KZ" sz="2400" b="1" dirty="0" err="1">
                <a:solidFill>
                  <a:srgbClr val="000000"/>
                </a:solidFill>
              </a:rPr>
              <a:t>коммуникации</a:t>
            </a:r>
            <a:r>
              <a:rPr lang="kk-KZ" sz="2400" b="1" dirty="0">
                <a:solidFill>
                  <a:srgbClr val="000000"/>
                </a:solidFill>
              </a:rPr>
              <a:t>; </a:t>
            </a:r>
          </a:p>
          <a:p>
            <a:pPr algn="just"/>
            <a:endParaRPr lang="ru-RU" sz="2400" dirty="0">
              <a:effectLst/>
            </a:endParaRPr>
          </a:p>
          <a:p>
            <a:pPr algn="just"/>
            <a:r>
              <a:rPr lang="kk-KZ" sz="2400" b="1" dirty="0">
                <a:solidFill>
                  <a:srgbClr val="000000"/>
                </a:solidFill>
              </a:rPr>
              <a:t>д) </a:t>
            </a:r>
            <a:r>
              <a:rPr lang="kk-KZ" sz="2400" b="1" dirty="0" err="1">
                <a:solidFill>
                  <a:srgbClr val="000000"/>
                </a:solidFill>
              </a:rPr>
              <a:t>свое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экспериментальное</a:t>
            </a:r>
            <a:r>
              <a:rPr lang="kk-KZ" sz="2400" b="1" dirty="0">
                <a:solidFill>
                  <a:srgbClr val="000000"/>
                </a:solidFill>
              </a:rPr>
              <a:t> и </a:t>
            </a:r>
            <a:r>
              <a:rPr lang="kk-KZ" sz="2400" b="1" dirty="0" err="1">
                <a:solidFill>
                  <a:srgbClr val="000000"/>
                </a:solidFill>
              </a:rPr>
              <a:t>лабораторное</a:t>
            </a:r>
            <a:r>
              <a:rPr lang="kk-KZ" sz="2400" b="1" dirty="0">
                <a:solidFill>
                  <a:srgbClr val="000000"/>
                </a:solidFill>
              </a:rPr>
              <a:t> </a:t>
            </a:r>
            <a:r>
              <a:rPr lang="kk-KZ" sz="2400" b="1" dirty="0" err="1">
                <a:solidFill>
                  <a:srgbClr val="000000"/>
                </a:solidFill>
              </a:rPr>
              <a:t>оборудование</a:t>
            </a:r>
            <a:r>
              <a:rPr lang="kk-KZ" sz="2400" b="1" dirty="0">
                <a:solidFill>
                  <a:srgbClr val="000000"/>
                </a:solidFill>
              </a:rPr>
              <a:t> и </a:t>
            </a:r>
            <a:r>
              <a:rPr lang="kk-KZ" sz="2400" b="1" dirty="0" err="1">
                <a:solidFill>
                  <a:srgbClr val="000000"/>
                </a:solidFill>
              </a:rPr>
              <a:t>др</a:t>
            </a:r>
            <a:r>
              <a:rPr lang="kk-KZ" sz="2400" b="1" dirty="0">
                <a:solidFill>
                  <a:srgbClr val="000000"/>
                </a:solidFill>
              </a:rPr>
              <a:t>. </a:t>
            </a:r>
            <a:endParaRPr lang="ru-RU" sz="2400" dirty="0">
              <a:effectLst/>
            </a:endParaRPr>
          </a:p>
          <a:p>
            <a:pPr algn="just"/>
            <a:r>
              <a:rPr lang="kk-KZ" dirty="0">
                <a:solidFill>
                  <a:srgbClr val="000000"/>
                </a:solidFill>
              </a:rPr>
              <a:t> 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4242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6603C-14FD-4E0B-9E35-2A79E42B7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err="1"/>
              <a:t>Наука</a:t>
            </a:r>
            <a:r>
              <a:rPr lang="kk-KZ" b="1" dirty="0"/>
              <a:t> - </a:t>
            </a:r>
            <a:r>
              <a:rPr lang="kk-KZ" b="1" dirty="0" err="1"/>
              <a:t>важнейшая</a:t>
            </a:r>
            <a:r>
              <a:rPr lang="kk-KZ" b="1" dirty="0"/>
              <a:t> форма </a:t>
            </a:r>
            <a:r>
              <a:rPr lang="kk-KZ" b="1" dirty="0" err="1"/>
              <a:t>познания</a:t>
            </a:r>
            <a:endParaRPr lang="ru-RU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3B7039-0D2A-4521-893E-DE7EF3818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6"/>
            <a:ext cx="5181600" cy="44862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b="1" dirty="0" err="1"/>
              <a:t>Основными</a:t>
            </a:r>
            <a:r>
              <a:rPr lang="kk-KZ" b="1" dirty="0"/>
              <a:t> </a:t>
            </a:r>
            <a:r>
              <a:rPr lang="kk-KZ" b="1" dirty="0" err="1"/>
              <a:t>функциями</a:t>
            </a:r>
            <a:r>
              <a:rPr lang="kk-KZ" b="1" dirty="0"/>
              <a:t> </a:t>
            </a:r>
            <a:r>
              <a:rPr lang="kk-KZ" b="1" dirty="0" err="1"/>
              <a:t>науки</a:t>
            </a:r>
            <a:r>
              <a:rPr lang="kk-KZ" b="1" dirty="0"/>
              <a:t> </a:t>
            </a:r>
            <a:r>
              <a:rPr lang="kk-KZ" b="1" dirty="0" err="1"/>
              <a:t>являются</a:t>
            </a:r>
            <a:r>
              <a:rPr lang="kk-KZ" b="1" dirty="0"/>
              <a:t>: </a:t>
            </a:r>
            <a:endParaRPr lang="ru-RU" dirty="0">
              <a:effectLst/>
            </a:endParaRPr>
          </a:p>
          <a:p>
            <a:endParaRPr lang="ru-RU" dirty="0">
              <a:effectLst/>
            </a:endParaRPr>
          </a:p>
          <a:p>
            <a:r>
              <a:rPr lang="kk-KZ" b="1" dirty="0" err="1"/>
              <a:t>во-первых</a:t>
            </a:r>
            <a:r>
              <a:rPr lang="kk-KZ" b="1" dirty="0"/>
              <a:t>, </a:t>
            </a:r>
            <a:r>
              <a:rPr lang="kk-KZ" b="1" dirty="0" err="1"/>
              <a:t>культурно-мировоззренческая</a:t>
            </a:r>
            <a:r>
              <a:rPr lang="kk-KZ" b="1" dirty="0"/>
              <a:t>; </a:t>
            </a:r>
            <a:endParaRPr lang="ru-RU" dirty="0">
              <a:effectLst/>
            </a:endParaRPr>
          </a:p>
          <a:p>
            <a:pPr marL="0" indent="0">
              <a:buNone/>
            </a:pPr>
            <a:r>
              <a:rPr lang="kk-KZ" b="1" dirty="0"/>
              <a:t> </a:t>
            </a:r>
            <a:endParaRPr lang="ru-RU" dirty="0">
              <a:effectLst/>
            </a:endParaRPr>
          </a:p>
          <a:p>
            <a:r>
              <a:rPr lang="kk-KZ" b="1" dirty="0" err="1"/>
              <a:t>во-вторых</a:t>
            </a:r>
            <a:r>
              <a:rPr lang="kk-KZ" b="1" dirty="0"/>
              <a:t>, </a:t>
            </a:r>
            <a:r>
              <a:rPr lang="kk-KZ" b="1" dirty="0" err="1"/>
              <a:t>выступает</a:t>
            </a:r>
            <a:r>
              <a:rPr lang="kk-KZ" b="1" dirty="0"/>
              <a:t> </a:t>
            </a:r>
            <a:r>
              <a:rPr lang="kk-KZ" b="1" dirty="0" err="1"/>
              <a:t>как</a:t>
            </a:r>
            <a:r>
              <a:rPr lang="kk-KZ" b="1" dirty="0"/>
              <a:t> </a:t>
            </a:r>
            <a:r>
              <a:rPr lang="kk-KZ" b="1" dirty="0" err="1"/>
              <a:t>непосредственная</a:t>
            </a:r>
            <a:r>
              <a:rPr lang="kk-KZ" b="1" dirty="0"/>
              <a:t> </a:t>
            </a:r>
            <a:r>
              <a:rPr lang="kk-KZ" b="1" dirty="0" err="1"/>
              <a:t>производительная</a:t>
            </a:r>
            <a:r>
              <a:rPr lang="kk-KZ" b="1" dirty="0"/>
              <a:t> сила; </a:t>
            </a:r>
            <a:endParaRPr lang="ru-RU" dirty="0">
              <a:effectLst/>
            </a:endParaRPr>
          </a:p>
          <a:p>
            <a:pPr marL="0" indent="0">
              <a:buNone/>
            </a:pPr>
            <a:r>
              <a:rPr lang="kk-KZ" b="1" dirty="0"/>
              <a:t> </a:t>
            </a:r>
            <a:endParaRPr lang="ru-RU" dirty="0">
              <a:effectLst/>
            </a:endParaRPr>
          </a:p>
          <a:p>
            <a:r>
              <a:rPr lang="kk-KZ" b="1" dirty="0"/>
              <a:t>в-</a:t>
            </a:r>
            <a:r>
              <a:rPr lang="kk-KZ" b="1" dirty="0" err="1"/>
              <a:t>третьих</a:t>
            </a:r>
            <a:r>
              <a:rPr lang="kk-KZ" b="1" dirty="0"/>
              <a:t>, - </a:t>
            </a:r>
            <a:r>
              <a:rPr lang="kk-KZ" b="1" dirty="0" err="1"/>
              <a:t>социальная</a:t>
            </a:r>
            <a:r>
              <a:rPr lang="kk-KZ" b="1" dirty="0"/>
              <a:t> сила. </a:t>
            </a:r>
            <a:endParaRPr lang="ru-RU" dirty="0">
              <a:effectLst/>
            </a:endParaRPr>
          </a:p>
          <a:p>
            <a:endParaRPr lang="ru-RU" dirty="0"/>
          </a:p>
        </p:txBody>
      </p:sp>
      <p:pic>
        <p:nvPicPr>
          <p:cNvPr id="12290" name="Picture 2" descr="Наука и научные исследования в современном мире - презентация, доклад,  проект">
            <a:extLst>
              <a:ext uri="{FF2B5EF4-FFF2-40B4-BE49-F238E27FC236}">
                <a16:creationId xmlns:a16="http://schemas.microsoft.com/office/drawing/2014/main" id="{11300390-554B-4093-9427-963E7D9A0AA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51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Естественнонаучная картина мира - презентация, доклад, проект">
            <a:extLst>
              <a:ext uri="{FF2B5EF4-FFF2-40B4-BE49-F238E27FC236}">
                <a16:creationId xmlns:a16="http://schemas.microsoft.com/office/drawing/2014/main" id="{E23C004C-C986-4378-B8C2-89E807CB7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924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6B331-AAE3-4831-8F55-A545652EC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/>
              <a:t>Что такое </a:t>
            </a:r>
            <a:r>
              <a:rPr lang="ru-RU" sz="5400" b="1" dirty="0"/>
              <a:t>метод и методология</a:t>
            </a:r>
            <a:r>
              <a:rPr lang="ru-RU" sz="5400" dirty="0"/>
              <a:t>?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6A37CF-389B-4F3E-B212-BE69E6D1A4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Метод</a:t>
            </a:r>
            <a:r>
              <a:rPr lang="ru-RU" dirty="0"/>
              <a:t> </a:t>
            </a:r>
            <a:r>
              <a:rPr lang="ru-RU" b="1" dirty="0"/>
              <a:t>исследования</a:t>
            </a:r>
            <a:r>
              <a:rPr lang="ru-RU" dirty="0"/>
              <a:t> – способы и процедуры, применяемые в процессе изучения проблемы исследования.</a:t>
            </a:r>
          </a:p>
        </p:txBody>
      </p:sp>
      <p:pic>
        <p:nvPicPr>
          <p:cNvPr id="5" name="Picture 2" descr="История и философия науки. Мультимедийное учебное пособие">
            <a:extLst>
              <a:ext uri="{FF2B5EF4-FFF2-40B4-BE49-F238E27FC236}">
                <a16:creationId xmlns:a16="http://schemas.microsoft.com/office/drawing/2014/main" id="{A4C4D1E6-6E6C-481D-9539-3F0237D8412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894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ука и искусство - презентация онлайн">
            <a:extLst>
              <a:ext uri="{FF2B5EF4-FFF2-40B4-BE49-F238E27FC236}">
                <a16:creationId xmlns:a16="http://schemas.microsoft.com/office/drawing/2014/main" id="{7818F799-16E7-4CD6-B2E8-00AF97211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71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7269D-F0EF-4AC3-B5F1-B9248B46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 ПЕРЕОДИЗАЦИЯ НАУКИ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579D82-9066-43D6-8131-370963B1BC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lvl="0" fontAlgn="base"/>
            <a:r>
              <a:rPr lang="ru-RU" sz="6400" b="1" dirty="0" err="1"/>
              <a:t>Преднаука</a:t>
            </a:r>
            <a:r>
              <a:rPr lang="ru-RU" sz="6400" dirty="0"/>
              <a:t> — зарождение науки в цивилизациях Древнего Востока: </a:t>
            </a:r>
            <a:r>
              <a:rPr lang="ru-RU" sz="6400" u="sng" dirty="0">
                <a:hlinkClick r:id="rId2" tooltip="Астрология"/>
              </a:rPr>
              <a:t>астрологии</a:t>
            </a:r>
            <a:r>
              <a:rPr lang="ru-RU" sz="6400" dirty="0"/>
              <a:t>, </a:t>
            </a:r>
            <a:r>
              <a:rPr lang="ru-RU" sz="6400" dirty="0" err="1"/>
              <a:t>доевклидова</a:t>
            </a:r>
            <a:r>
              <a:rPr lang="ru-RU" sz="6400" dirty="0"/>
              <a:t> </a:t>
            </a:r>
            <a:r>
              <a:rPr lang="ru-RU" sz="6400" u="sng" dirty="0">
                <a:hlinkClick r:id="rId3" tooltip="Геометрия"/>
              </a:rPr>
              <a:t>геометрия</a:t>
            </a:r>
            <a:r>
              <a:rPr lang="ru-RU" sz="6400" dirty="0"/>
              <a:t>, грамоты, </a:t>
            </a:r>
            <a:r>
              <a:rPr lang="ru-RU" sz="6400" u="sng" dirty="0">
                <a:hlinkClick r:id="rId4" tooltip="Нумерология"/>
              </a:rPr>
              <a:t>нумерологии</a:t>
            </a:r>
            <a:r>
              <a:rPr lang="ru-RU" sz="6400" dirty="0"/>
              <a:t>.</a:t>
            </a:r>
          </a:p>
          <a:p>
            <a:pPr lvl="0" fontAlgn="base"/>
            <a:r>
              <a:rPr lang="ru-RU" sz="6400" b="1" dirty="0"/>
              <a:t>Античная наука</a:t>
            </a:r>
            <a:r>
              <a:rPr lang="ru-RU" sz="6400" dirty="0"/>
              <a:t> — формирование первых научных теорий (</a:t>
            </a:r>
            <a:r>
              <a:rPr lang="ru-RU" sz="6400" u="sng" dirty="0">
                <a:hlinkClick r:id="rId5" tooltip="Атомизм"/>
              </a:rPr>
              <a:t>атомизм</a:t>
            </a:r>
            <a:r>
              <a:rPr lang="ru-RU" sz="6400" dirty="0"/>
              <a:t>) и составление первых научных трактатов в эпоху </a:t>
            </a:r>
            <a:r>
              <a:rPr lang="ru-RU" sz="6400" u="sng" dirty="0">
                <a:hlinkClick r:id="rId6" tooltip="Античность"/>
              </a:rPr>
              <a:t>Античности</a:t>
            </a:r>
            <a:r>
              <a:rPr lang="ru-RU" sz="6400" dirty="0"/>
              <a:t>: </a:t>
            </a:r>
            <a:r>
              <a:rPr lang="ru-RU" sz="6400" u="sng" dirty="0">
                <a:hlinkClick r:id="rId7" tooltip="Астрономия"/>
              </a:rPr>
              <a:t>астрономия</a:t>
            </a:r>
            <a:r>
              <a:rPr lang="ru-RU" sz="6400" dirty="0"/>
              <a:t> </a:t>
            </a:r>
            <a:r>
              <a:rPr lang="ru-RU" sz="6400" u="sng" dirty="0">
                <a:hlinkClick r:id="rId8" tooltip="Птолемей"/>
              </a:rPr>
              <a:t>Птолемея</a:t>
            </a:r>
            <a:r>
              <a:rPr lang="ru-RU" sz="6400" dirty="0"/>
              <a:t>, </a:t>
            </a:r>
            <a:r>
              <a:rPr lang="ru-RU" sz="6400" u="sng" dirty="0">
                <a:hlinkClick r:id="rId9" tooltip="Ботаника"/>
              </a:rPr>
              <a:t>ботаника</a:t>
            </a:r>
            <a:r>
              <a:rPr lang="ru-RU" sz="6400" dirty="0"/>
              <a:t> </a:t>
            </a:r>
            <a:r>
              <a:rPr lang="ru-RU" sz="6400" u="sng" dirty="0">
                <a:hlinkClick r:id="rId10" tooltip="Теофраст"/>
              </a:rPr>
              <a:t>Теофраста</a:t>
            </a:r>
            <a:r>
              <a:rPr lang="ru-RU" sz="6400" dirty="0"/>
              <a:t>, </a:t>
            </a:r>
            <a:r>
              <a:rPr lang="ru-RU" sz="6400" u="sng" dirty="0">
                <a:hlinkClick r:id="rId3" tooltip="Геометрия"/>
              </a:rPr>
              <a:t>геометрия</a:t>
            </a:r>
            <a:r>
              <a:rPr lang="ru-RU" sz="6400" dirty="0"/>
              <a:t> </a:t>
            </a:r>
            <a:r>
              <a:rPr lang="ru-RU" sz="6400" u="sng" dirty="0">
                <a:hlinkClick r:id="rId11" tooltip="Евклид"/>
              </a:rPr>
              <a:t>Евклида</a:t>
            </a:r>
            <a:r>
              <a:rPr lang="ru-RU" sz="6400" dirty="0"/>
              <a:t>, физика Аристотеля, а также появление первых </a:t>
            </a:r>
            <a:r>
              <a:rPr lang="ru-RU" sz="6400" dirty="0" err="1"/>
              <a:t>протонаучных</a:t>
            </a:r>
            <a:r>
              <a:rPr lang="ru-RU" sz="6400" dirty="0"/>
              <a:t> сообществ в лице Академии</a:t>
            </a:r>
          </a:p>
          <a:p>
            <a:pPr lvl="0" fontAlgn="base"/>
            <a:r>
              <a:rPr lang="ru-RU" sz="6400" b="1" dirty="0"/>
              <a:t>Средневековая магическая наука</a:t>
            </a:r>
            <a:r>
              <a:rPr lang="ru-RU" sz="6400" dirty="0"/>
              <a:t> — формирование экспериментальной науки на примере </a:t>
            </a:r>
            <a:r>
              <a:rPr lang="ru-RU" sz="6400" u="sng" dirty="0">
                <a:hlinkClick r:id="rId12" tooltip="Алхимия"/>
              </a:rPr>
              <a:t>алхимии</a:t>
            </a:r>
            <a:r>
              <a:rPr lang="ru-RU" sz="6400" dirty="0"/>
              <a:t> Джабира</a:t>
            </a:r>
          </a:p>
          <a:p>
            <a:pPr lvl="0" fontAlgn="base"/>
            <a:r>
              <a:rPr lang="ru-RU" sz="6400" b="1" dirty="0"/>
              <a:t>Научная революция и классическая наука</a:t>
            </a:r>
            <a:r>
              <a:rPr lang="ru-RU" sz="6400" dirty="0"/>
              <a:t> — формирование науки в современном смысле в трудах </a:t>
            </a:r>
            <a:r>
              <a:rPr lang="ru-RU" sz="6400" u="sng" dirty="0">
                <a:hlinkClick r:id="rId13" tooltip="Галилей, Галилео"/>
              </a:rPr>
              <a:t>Галилея</a:t>
            </a:r>
            <a:r>
              <a:rPr lang="ru-RU" sz="6400" dirty="0"/>
              <a:t>, </a:t>
            </a:r>
            <a:r>
              <a:rPr lang="ru-RU" sz="6400" u="sng" dirty="0">
                <a:hlinkClick r:id="rId14" tooltip="Исаак Ньютон"/>
              </a:rPr>
              <a:t>Ньютона</a:t>
            </a:r>
            <a:r>
              <a:rPr lang="ru-RU" sz="6400" dirty="0"/>
              <a:t>, </a:t>
            </a:r>
            <a:r>
              <a:rPr lang="ru-RU" sz="6400" u="sng" dirty="0">
                <a:hlinkClick r:id="rId15" tooltip="Карл Линней"/>
              </a:rPr>
              <a:t>Линнея</a:t>
            </a:r>
            <a:endParaRPr lang="ru-RU" sz="6400" dirty="0"/>
          </a:p>
          <a:p>
            <a:pPr lvl="0" fontAlgn="base"/>
            <a:r>
              <a:rPr lang="ru-RU" sz="6400" b="1" dirty="0"/>
              <a:t>Неклассическая наука</a:t>
            </a:r>
            <a:r>
              <a:rPr lang="ru-RU" sz="6400" dirty="0"/>
              <a:t> — наука эпохи кризиса классической рациональности: </a:t>
            </a:r>
            <a:r>
              <a:rPr lang="ru-RU" sz="6400" u="sng" dirty="0">
                <a:hlinkClick r:id="rId16" tooltip="Теория эволюции"/>
              </a:rPr>
              <a:t>теория эволюции</a:t>
            </a:r>
            <a:r>
              <a:rPr lang="ru-RU" sz="6400" dirty="0"/>
              <a:t> </a:t>
            </a:r>
            <a:r>
              <a:rPr lang="ru-RU" sz="6400" u="sng" dirty="0">
                <a:hlinkClick r:id="rId17" tooltip="Дарвин, Чарлз Роберт"/>
              </a:rPr>
              <a:t>Дарвина</a:t>
            </a:r>
            <a:r>
              <a:rPr lang="ru-RU" sz="6400" dirty="0"/>
              <a:t>, </a:t>
            </a:r>
            <a:r>
              <a:rPr lang="ru-RU" sz="6400" u="sng" dirty="0">
                <a:hlinkClick r:id="rId18" tooltip="Теория относительности"/>
              </a:rPr>
              <a:t>теория относительности</a:t>
            </a:r>
            <a:r>
              <a:rPr lang="ru-RU" sz="6400" dirty="0"/>
              <a:t> </a:t>
            </a:r>
            <a:r>
              <a:rPr lang="ru-RU" sz="6400" u="sng" dirty="0">
                <a:hlinkClick r:id="rId19" tooltip="Эйнштейн"/>
              </a:rPr>
              <a:t>Эйнштейна</a:t>
            </a:r>
            <a:r>
              <a:rPr lang="ru-RU" sz="6400" dirty="0"/>
              <a:t>, принцип неопределенности Гейзенберга, гипотеза </a:t>
            </a:r>
            <a:r>
              <a:rPr lang="ru-RU" sz="6400" u="sng" dirty="0">
                <a:hlinkClick r:id="rId20" tooltip="Большой Взрыв"/>
              </a:rPr>
              <a:t>Большого Взрыва</a:t>
            </a:r>
            <a:r>
              <a:rPr lang="ru-RU" sz="6400" dirty="0"/>
              <a:t>, </a:t>
            </a:r>
            <a:r>
              <a:rPr lang="ru-RU" sz="6400" u="sng" dirty="0">
                <a:hlinkClick r:id="rId21" tooltip="Теория катастроф"/>
              </a:rPr>
              <a:t>теория катастроф</a:t>
            </a:r>
            <a:r>
              <a:rPr lang="ru-RU" sz="6400" dirty="0"/>
              <a:t> Рене Тома, </a:t>
            </a:r>
            <a:r>
              <a:rPr lang="ru-RU" sz="6400" u="sng" dirty="0">
                <a:hlinkClick r:id="rId22" tooltip="Фрактал"/>
              </a:rPr>
              <a:t>фрактальная геометрия</a:t>
            </a:r>
            <a:r>
              <a:rPr lang="ru-RU" sz="6400" dirty="0"/>
              <a:t> Мандельброта.</a:t>
            </a:r>
          </a:p>
          <a:p>
            <a:endParaRPr lang="ru-RU" dirty="0"/>
          </a:p>
        </p:txBody>
      </p:sp>
      <p:pic>
        <p:nvPicPr>
          <p:cNvPr id="13314" name="Picture 2" descr="Презентация: Ведущие стратегии естественно – научных исследований в эпоху развития  неклассической науки доклад, проект">
            <a:extLst>
              <a:ext uri="{FF2B5EF4-FFF2-40B4-BE49-F238E27FC236}">
                <a16:creationId xmlns:a16="http://schemas.microsoft.com/office/drawing/2014/main" id="{65797517-689C-4DE6-B9A5-4F89000477B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68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2EF02-0842-496E-9A7D-11AF6CDE23E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2 ПЕРЕОДИЗАЦИЯ НАУКИ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EB4342-1D70-450D-BC60-916713DFF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/>
            <a:r>
              <a:rPr lang="ru-RU" b="1" dirty="0"/>
              <a:t>доклассический (ранняя </a:t>
            </a:r>
            <a:r>
              <a:rPr lang="ru-RU" b="1" u="sng" dirty="0">
                <a:hlinkClick r:id="rId2" tooltip="Античность"/>
              </a:rPr>
              <a:t>античность</a:t>
            </a:r>
            <a:r>
              <a:rPr lang="ru-RU" b="1" dirty="0"/>
              <a:t>, поиск абсолютной истины, наблюдение и размышление, метод аналогий)</a:t>
            </a:r>
          </a:p>
          <a:p>
            <a:pPr lvl="0" fontAlgn="base"/>
            <a:r>
              <a:rPr lang="ru-RU" b="1" dirty="0"/>
              <a:t>классический (</a:t>
            </a:r>
            <a:r>
              <a:rPr lang="ru-RU" b="1" u="sng" dirty="0">
                <a:hlinkClick r:id="rId3" tooltip="XVI"/>
              </a:rPr>
              <a:t>XVI</a:t>
            </a:r>
            <a:r>
              <a:rPr lang="ru-RU" b="1" dirty="0"/>
              <a:t>—</a:t>
            </a:r>
            <a:r>
              <a:rPr lang="ru-RU" b="1" u="sng" dirty="0">
                <a:hlinkClick r:id="rId4" tooltip="XVII"/>
              </a:rPr>
              <a:t>XVII</a:t>
            </a:r>
            <a:r>
              <a:rPr lang="ru-RU" b="1" dirty="0"/>
              <a:t> вв., появляется планирование экспериментов, введён принцип детерминизма, повышается значимость науки)</a:t>
            </a:r>
          </a:p>
          <a:p>
            <a:pPr lvl="0" fontAlgn="base"/>
            <a:r>
              <a:rPr lang="ru-RU" b="1" dirty="0"/>
              <a:t>неклассический (конец </a:t>
            </a:r>
            <a:r>
              <a:rPr lang="ru-RU" b="1" u="sng" dirty="0">
                <a:hlinkClick r:id="rId5" tooltip="XIX"/>
              </a:rPr>
              <a:t>XIX</a:t>
            </a:r>
            <a:r>
              <a:rPr lang="ru-RU" b="1" dirty="0"/>
              <a:t> в, появление мощных научных теорий, например, </a:t>
            </a:r>
            <a:r>
              <a:rPr lang="ru-RU" b="1" u="sng" dirty="0">
                <a:hlinkClick r:id="rId6" tooltip="Теория относительности"/>
              </a:rPr>
              <a:t>теории относительности</a:t>
            </a:r>
            <a:r>
              <a:rPr lang="ru-RU" b="1" dirty="0"/>
              <a:t>, поиск относительной истины, становится ясно, что принцип детерминизма не всегда применим, а экспериментатор оказывает влияние на поиск эксперимента)</a:t>
            </a:r>
          </a:p>
          <a:p>
            <a:pPr lvl="0" fontAlgn="base"/>
            <a:r>
              <a:rPr lang="ru-RU" b="1" dirty="0" err="1"/>
              <a:t>постнеклассический</a:t>
            </a:r>
            <a:r>
              <a:rPr lang="ru-RU" b="1" dirty="0"/>
              <a:t> (конец </a:t>
            </a:r>
            <a:r>
              <a:rPr lang="ru-RU" b="1" u="sng" dirty="0">
                <a:hlinkClick r:id="rId7" tooltip="XX"/>
              </a:rPr>
              <a:t>XX</a:t>
            </a:r>
            <a:r>
              <a:rPr lang="ru-RU" b="1" dirty="0"/>
              <a:t> в., появляется </a:t>
            </a:r>
            <a:r>
              <a:rPr lang="ru-RU" b="1" u="sng" dirty="0">
                <a:hlinkClick r:id="rId8" tooltip="Синергетика"/>
              </a:rPr>
              <a:t>синергетика</a:t>
            </a:r>
            <a:r>
              <a:rPr lang="ru-RU" b="1" dirty="0"/>
              <a:t>, расширяется предметное поле познания, наука выходит за свои рамки и проникает в другие области, поиск целей науки).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925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FE338-C421-4EE8-87E3-997BABEB46C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5400" b="1" dirty="0" err="1"/>
              <a:t>Преднаука</a:t>
            </a:r>
            <a:r>
              <a:rPr lang="ru-RU" sz="5400" b="1" dirty="0"/>
              <a:t>/ НАУКА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9F3C83-2EC7-41C8-A3C6-D62C5D2B9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lvl="0" fontAlgn="base"/>
            <a:r>
              <a:rPr lang="ru-RU" b="1" dirty="0"/>
              <a:t>Зарождение науки в цивилизациях Древнего Востока</a:t>
            </a:r>
            <a:r>
              <a:rPr lang="ru-RU" dirty="0"/>
              <a:t>: </a:t>
            </a:r>
            <a:r>
              <a:rPr lang="ru-RU" u="sng" dirty="0">
                <a:hlinkClick r:id="rId2" tooltip="Астрология"/>
              </a:rPr>
              <a:t>астрологии</a:t>
            </a:r>
            <a:r>
              <a:rPr lang="ru-RU" dirty="0"/>
              <a:t>, </a:t>
            </a:r>
            <a:r>
              <a:rPr lang="ru-RU" dirty="0" err="1"/>
              <a:t>доевклидова</a:t>
            </a:r>
            <a:r>
              <a:rPr lang="ru-RU" dirty="0"/>
              <a:t> </a:t>
            </a:r>
            <a:r>
              <a:rPr lang="ru-RU" u="sng" dirty="0">
                <a:hlinkClick r:id="rId3" tooltip="Геометрия"/>
              </a:rPr>
              <a:t>геометрия</a:t>
            </a:r>
            <a:r>
              <a:rPr lang="ru-RU" dirty="0"/>
              <a:t>, грамоты, </a:t>
            </a:r>
            <a:r>
              <a:rPr lang="ru-RU" u="sng" dirty="0">
                <a:hlinkClick r:id="rId4" tooltip="Нумерология"/>
              </a:rPr>
              <a:t>нумерологии</a:t>
            </a:r>
            <a:r>
              <a:rPr lang="ru-RU" dirty="0"/>
              <a:t>.</a:t>
            </a:r>
          </a:p>
          <a:p>
            <a:pPr lvl="0" fontAlgn="base"/>
            <a:r>
              <a:rPr lang="ru-RU" b="1" dirty="0"/>
              <a:t>Античная наука</a:t>
            </a:r>
            <a:r>
              <a:rPr lang="ru-RU" dirty="0"/>
              <a:t> — формирование первых научных теорий (</a:t>
            </a:r>
            <a:r>
              <a:rPr lang="ru-RU" u="sng" dirty="0">
                <a:hlinkClick r:id="rId5" tooltip="Атомизм"/>
              </a:rPr>
              <a:t>атомизм</a:t>
            </a:r>
            <a:r>
              <a:rPr lang="ru-RU" dirty="0"/>
              <a:t>) и составление первых научных трактатов в эпоху </a:t>
            </a:r>
            <a:r>
              <a:rPr lang="ru-RU" u="sng" dirty="0">
                <a:hlinkClick r:id="rId6" tooltip="Античность"/>
              </a:rPr>
              <a:t>Античности</a:t>
            </a:r>
            <a:r>
              <a:rPr lang="ru-RU" dirty="0"/>
              <a:t>: </a:t>
            </a:r>
            <a:r>
              <a:rPr lang="ru-RU" u="sng" dirty="0">
                <a:hlinkClick r:id="rId7" tooltip="Астрономия"/>
              </a:rPr>
              <a:t>астрономия</a:t>
            </a:r>
            <a:r>
              <a:rPr lang="ru-RU" dirty="0"/>
              <a:t> </a:t>
            </a:r>
            <a:r>
              <a:rPr lang="ru-RU" u="sng" dirty="0">
                <a:hlinkClick r:id="rId8" tooltip="Птолемей"/>
              </a:rPr>
              <a:t>Птолемея</a:t>
            </a:r>
            <a:r>
              <a:rPr lang="ru-RU" dirty="0"/>
              <a:t>, </a:t>
            </a:r>
            <a:r>
              <a:rPr lang="ru-RU" u="sng" dirty="0">
                <a:hlinkClick r:id="rId9" tooltip="Ботаника"/>
              </a:rPr>
              <a:t>ботаника</a:t>
            </a:r>
            <a:r>
              <a:rPr lang="ru-RU" dirty="0"/>
              <a:t> </a:t>
            </a:r>
            <a:r>
              <a:rPr lang="ru-RU" u="sng" dirty="0">
                <a:hlinkClick r:id="rId10" tooltip="Теофраст"/>
              </a:rPr>
              <a:t>Теофраста</a:t>
            </a:r>
            <a:r>
              <a:rPr lang="ru-RU" dirty="0"/>
              <a:t>, </a:t>
            </a:r>
            <a:r>
              <a:rPr lang="ru-RU" u="sng" dirty="0">
                <a:hlinkClick r:id="rId3" tooltip="Геометрия"/>
              </a:rPr>
              <a:t>геометрия</a:t>
            </a:r>
            <a:r>
              <a:rPr lang="ru-RU" dirty="0"/>
              <a:t> </a:t>
            </a:r>
            <a:r>
              <a:rPr lang="ru-RU" u="sng" dirty="0">
                <a:hlinkClick r:id="rId11" tooltip="Евклид"/>
              </a:rPr>
              <a:t>Евклида</a:t>
            </a:r>
            <a:r>
              <a:rPr lang="ru-RU" dirty="0"/>
              <a:t>, физика Аристотеля, а также появление первых </a:t>
            </a:r>
            <a:r>
              <a:rPr lang="ru-RU" dirty="0" err="1"/>
              <a:t>протонаучных</a:t>
            </a:r>
            <a:r>
              <a:rPr lang="ru-RU" dirty="0"/>
              <a:t> сообществ в лице Академии</a:t>
            </a:r>
          </a:p>
          <a:p>
            <a:pPr lvl="0" fontAlgn="base"/>
            <a:r>
              <a:rPr lang="ru-RU" b="1" dirty="0"/>
              <a:t>Средневековая магическая наука</a:t>
            </a:r>
            <a:r>
              <a:rPr lang="ru-RU" dirty="0"/>
              <a:t> — формирование экспериментальной науки на примере </a:t>
            </a:r>
            <a:r>
              <a:rPr lang="ru-RU" u="sng" dirty="0">
                <a:hlinkClick r:id="rId12" tooltip="Алхимия"/>
              </a:rPr>
              <a:t>алхимии</a:t>
            </a:r>
            <a:r>
              <a:rPr lang="ru-RU" dirty="0"/>
              <a:t> Джабира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A61675-C4AE-4DB3-B6DB-3CF73A3C8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100" b="1" dirty="0"/>
              <a:t>1. Классическая наука Нового времени (конец </a:t>
            </a:r>
            <a:r>
              <a:rPr lang="en-US" sz="4100" b="1" dirty="0"/>
              <a:t>XVI – </a:t>
            </a:r>
            <a:r>
              <a:rPr lang="ru-RU" sz="4100" b="1" dirty="0"/>
              <a:t>начало </a:t>
            </a:r>
            <a:r>
              <a:rPr lang="en-US" sz="4100" b="1" dirty="0"/>
              <a:t>XIX </a:t>
            </a:r>
            <a:r>
              <a:rPr lang="ru-RU" sz="4100" b="1" dirty="0" err="1"/>
              <a:t>в.в</a:t>
            </a:r>
            <a:r>
              <a:rPr lang="ru-RU" sz="4100" b="1" dirty="0"/>
              <a:t>.)</a:t>
            </a:r>
          </a:p>
          <a:p>
            <a:pPr marL="0" indent="0">
              <a:buNone/>
            </a:pPr>
            <a:r>
              <a:rPr lang="ru-RU" sz="4100" b="1" dirty="0"/>
              <a:t>2. Неклассическая наука</a:t>
            </a:r>
            <a:r>
              <a:rPr lang="en-US" sz="4100" b="1" dirty="0"/>
              <a:t> </a:t>
            </a:r>
            <a:r>
              <a:rPr lang="ru-RU" sz="4100" b="1" dirty="0"/>
              <a:t>(начало </a:t>
            </a:r>
            <a:r>
              <a:rPr lang="en-US" sz="4100" b="1" dirty="0"/>
              <a:t>XIX</a:t>
            </a:r>
            <a:r>
              <a:rPr lang="ru-RU" sz="4100" b="1" dirty="0"/>
              <a:t> – 70 годы</a:t>
            </a:r>
            <a:r>
              <a:rPr lang="en-US" sz="4100" b="1" dirty="0"/>
              <a:t> XX</a:t>
            </a:r>
            <a:r>
              <a:rPr lang="ru-RU" sz="4100" b="1" dirty="0"/>
              <a:t> </a:t>
            </a:r>
            <a:r>
              <a:rPr lang="ru-RU" sz="4100" b="1" dirty="0" err="1"/>
              <a:t>в.в</a:t>
            </a:r>
            <a:r>
              <a:rPr lang="ru-RU" sz="4100" b="1" dirty="0"/>
              <a:t>.)</a:t>
            </a:r>
          </a:p>
          <a:p>
            <a:pPr marL="0" indent="0">
              <a:buNone/>
            </a:pPr>
            <a:r>
              <a:rPr lang="ru-RU" sz="4100" b="1" dirty="0"/>
              <a:t>3. </a:t>
            </a:r>
            <a:r>
              <a:rPr lang="ru-RU" sz="4100" b="1" dirty="0" err="1"/>
              <a:t>Постнеклассическая</a:t>
            </a:r>
            <a:r>
              <a:rPr lang="ru-RU" sz="4100" b="1" dirty="0"/>
              <a:t> наука (70 годы </a:t>
            </a:r>
            <a:r>
              <a:rPr lang="en-US" sz="4100" b="1" dirty="0"/>
              <a:t>XX</a:t>
            </a:r>
            <a:r>
              <a:rPr lang="ru-RU" sz="4100" b="1" dirty="0"/>
              <a:t> </a:t>
            </a:r>
            <a:r>
              <a:rPr lang="ru-RU" sz="4100" b="1" dirty="0" err="1"/>
              <a:t>в.по</a:t>
            </a:r>
            <a:r>
              <a:rPr lang="ru-RU" sz="4100" b="1" dirty="0"/>
              <a:t> настоящее время)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687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9821D-C582-4F83-BAF4-6271A45DDB3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1. КЛАССИЧЕСКАЯ НАУКА</a:t>
            </a:r>
            <a:br>
              <a:rPr lang="ru-RU" b="1" dirty="0"/>
            </a:br>
            <a:r>
              <a:rPr lang="ru-RU" b="1" dirty="0" err="1"/>
              <a:t>НАУКА</a:t>
            </a:r>
            <a:r>
              <a:rPr lang="ru-RU" b="1" dirty="0"/>
              <a:t> ЭПОХИ ВОЗРОЖДЕНИЯ (РЕНЕССАНС)</a:t>
            </a:r>
          </a:p>
        </p:txBody>
      </p:sp>
      <p:pic>
        <p:nvPicPr>
          <p:cNvPr id="6146" name="Picture 2" descr="Лекция 4. Развитие науки и техники в эпоху Возрождения - презентация онлайн">
            <a:extLst>
              <a:ext uri="{FF2B5EF4-FFF2-40B4-BE49-F238E27FC236}">
                <a16:creationId xmlns:a16="http://schemas.microsoft.com/office/drawing/2014/main" id="{EAE83FBF-1474-4155-BA6C-477C549F513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резентация по философии, обществознанию и всемирной истории на тему  «Философия эпохи Возрождения»">
            <a:extLst>
              <a:ext uri="{FF2B5EF4-FFF2-40B4-BE49-F238E27FC236}">
                <a16:creationId xmlns:a16="http://schemas.microsoft.com/office/drawing/2014/main" id="{437F5D0E-C599-4A26-AF5D-AE09AB45440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8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37E4F-DEA8-41E5-B578-7A046AFC719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НАУЧНАЯ РЕВОЛЮЦИЯ </a:t>
            </a:r>
            <a:r>
              <a:rPr lang="en-US" b="1" dirty="0"/>
              <a:t>XVII</a:t>
            </a:r>
            <a:r>
              <a:rPr lang="ru-RU" b="1" dirty="0"/>
              <a:t> ВЕКА</a:t>
            </a:r>
          </a:p>
        </p:txBody>
      </p:sp>
      <p:pic>
        <p:nvPicPr>
          <p:cNvPr id="7170" name="Picture 2" descr="Презентация на тему: &amp;quot;ТЕМА: СТАНОВЛЕНИЕ СПЕЦИАЛЬНОЙ ПЕДАГОГИКИ В ЭПОХУ  ВТОРОЙ ИНТЕЛЛЕКТУАЛЬНОЙ РЕВОЛЮЦИИ И КЛАССИЧЕСКОЙ НАУКИ НОВОГО ВРЕМЕНИ (XVII  – XVIII вв.) ТЕМА:&amp;quot;. Скачать бесплатно и без регистрации.">
            <a:extLst>
              <a:ext uri="{FF2B5EF4-FFF2-40B4-BE49-F238E27FC236}">
                <a16:creationId xmlns:a16="http://schemas.microsoft.com/office/drawing/2014/main" id="{0A05D472-234F-4F4B-A3A1-F61E8150804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029200" cy="442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Философия Нового времени - презентация онлайн">
            <a:extLst>
              <a:ext uri="{FF2B5EF4-FFF2-40B4-BE49-F238E27FC236}">
                <a16:creationId xmlns:a16="http://schemas.microsoft.com/office/drawing/2014/main" id="{DF638856-8F84-4491-BCCB-EE857235A46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42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322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C6CED-9EDA-4747-97F2-2EDE8B941A46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ru-RU" b="1" dirty="0"/>
              <a:t>«ЗНАНИЕ - ЕСТЬ СИЛА, СИЛА - ЕСТЬ ЗНАНИЕ»</a:t>
            </a:r>
          </a:p>
        </p:txBody>
      </p:sp>
      <p:pic>
        <p:nvPicPr>
          <p:cNvPr id="8194" name="Picture 2" descr="Философия Нового времени. Ф.Бэкон - презентация онлайн">
            <a:extLst>
              <a:ext uri="{FF2B5EF4-FFF2-40B4-BE49-F238E27FC236}">
                <a16:creationId xmlns:a16="http://schemas.microsoft.com/office/drawing/2014/main" id="{73E7DE82-F1EF-4E3E-BDC8-24F3DFC9F83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5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езентация Игра по философии - скачать презентацию">
            <a:extLst>
              <a:ext uri="{FF2B5EF4-FFF2-40B4-BE49-F238E27FC236}">
                <a16:creationId xmlns:a16="http://schemas.microsoft.com/office/drawing/2014/main" id="{BA4117B4-18DF-416C-8848-5752C536B1A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58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466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Презентация &amp;quot;Декарт и Спиноза. Обоснование рационализма&amp;quot; по философии –  скачать проект">
            <a:extLst>
              <a:ext uri="{FF2B5EF4-FFF2-40B4-BE49-F238E27FC236}">
                <a16:creationId xmlns:a16="http://schemas.microsoft.com/office/drawing/2014/main" id="{CC9C0B28-500A-47ED-968F-073D320DE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992" y="569167"/>
            <a:ext cx="7707086" cy="58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716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0D4B6-C843-44E9-B170-65C0D3982E8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МЕТОДЫ ПОЗНАНИЯ</a:t>
            </a:r>
          </a:p>
        </p:txBody>
      </p:sp>
      <p:pic>
        <p:nvPicPr>
          <p:cNvPr id="7" name="Picture 2" descr="Презентация по математике - Метод математической индукции">
            <a:extLst>
              <a:ext uri="{FF2B5EF4-FFF2-40B4-BE49-F238E27FC236}">
                <a16:creationId xmlns:a16="http://schemas.microsoft.com/office/drawing/2014/main" id="{8690B977-4263-419B-BCD3-CBEA55D862B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690688"/>
            <a:ext cx="497205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Презентация на тему: &amp;quot;Презентация по математике на тему: «Метод  математической индукции» Выполнила Кондратьева Анастасия 10 класс.&amp;quot;.  Скачать бесплатно и без регистрации.">
            <a:extLst>
              <a:ext uri="{FF2B5EF4-FFF2-40B4-BE49-F238E27FC236}">
                <a16:creationId xmlns:a16="http://schemas.microsoft.com/office/drawing/2014/main" id="{D9D2BA9A-11D4-443A-8612-15CE8454C4E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0292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120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6B4C1-15CF-423B-AF2F-DDBB9804284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2. НЕКЛАССИЧЕСКАЯ НАУКА</a:t>
            </a:r>
          </a:p>
        </p:txBody>
      </p:sp>
      <p:pic>
        <p:nvPicPr>
          <p:cNvPr id="11266" name="Picture 2" descr="Неклассическая наука конец XIX первая половина XX">
            <a:extLst>
              <a:ext uri="{FF2B5EF4-FFF2-40B4-BE49-F238E27FC236}">
                <a16:creationId xmlns:a16="http://schemas.microsoft.com/office/drawing/2014/main" id="{788510EB-4860-4E17-A3CF-60380CCA035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Презентация на тему: &amp;quot;Культура и искусство первой половины XX века. План  1.Неклассическая картина мира 2.Особенности художественной культуры  3.Основные направления культуры.&amp;quot;. Скачать бесплатно и без регистрации.">
            <a:extLst>
              <a:ext uri="{FF2B5EF4-FFF2-40B4-BE49-F238E27FC236}">
                <a16:creationId xmlns:a16="http://schemas.microsoft.com/office/drawing/2014/main" id="{96607E5B-7AC4-43FF-AEE4-E5877FF1076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25625"/>
            <a:ext cx="5029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595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379BC7-9DBD-4A9C-941A-EE7538FD1F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3. ПОСТНЕКЛАССИЧЕСКАЯ НАУКА</a:t>
            </a:r>
          </a:p>
        </p:txBody>
      </p:sp>
      <p:pic>
        <p:nvPicPr>
          <p:cNvPr id="14340" name="Picture 4" descr="Особенности современного этапа развития науки. Перспективы  научно-технического прогресса - online presentation">
            <a:extLst>
              <a:ext uri="{FF2B5EF4-FFF2-40B4-BE49-F238E27FC236}">
                <a16:creationId xmlns:a16="http://schemas.microsoft.com/office/drawing/2014/main" id="{36F6FA86-450D-4BE7-A200-087C8C8A7F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бъект 13">
            <a:extLst>
              <a:ext uri="{FF2B5EF4-FFF2-40B4-BE49-F238E27FC236}">
                <a16:creationId xmlns:a16="http://schemas.microsoft.com/office/drawing/2014/main" id="{7F74C9E8-02D2-4D00-9025-9CFD96CBC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Главенствующая парадигма – </a:t>
            </a:r>
            <a:r>
              <a:rPr lang="ru-RU" b="1" dirty="0"/>
              <a:t>парадигма становления и самоорганизации систем - синергетика.</a:t>
            </a:r>
          </a:p>
          <a:p>
            <a:pPr marL="0" indent="0">
              <a:buNone/>
            </a:pPr>
            <a:r>
              <a:rPr lang="ru-RU" sz="2400" dirty="0"/>
              <a:t>Объектами изучения становятся исторически развивающиеся системы (Земля как система взаимодействия геологических, биологических и техногенных процессов; Вселенная как система взаимодействия микро-, макро- и </a:t>
            </a:r>
            <a:r>
              <a:rPr lang="ru-RU" sz="2400" dirty="0" err="1"/>
              <a:t>мегамира</a:t>
            </a:r>
            <a:r>
              <a:rPr lang="ru-RU" sz="2400" dirty="0"/>
              <a:t> и др.).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88023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E47BC-1247-4522-8CA8-162F7DBBA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НАУЧНЫЕ РЕВОЛЮЦИИ</a:t>
            </a:r>
          </a:p>
        </p:txBody>
      </p:sp>
      <p:pic>
        <p:nvPicPr>
          <p:cNvPr id="17410" name="Picture 2" descr="КОНЦЕПЦИЯ НАУЧНЫХ РЕВОЛЮЦИЙ И ПАРАДИГМ Т. КУНА Выполнили:">
            <a:extLst>
              <a:ext uri="{FF2B5EF4-FFF2-40B4-BE49-F238E27FC236}">
                <a16:creationId xmlns:a16="http://schemas.microsoft.com/office/drawing/2014/main" id="{C7FA56D0-90CC-4C06-8A27-92470E67230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181600" cy="456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ТЕОРИЯ НАУЧНЫХ РЕВОЛЮЦИЙ Т КУНА Содержание n">
            <a:extLst>
              <a:ext uri="{FF2B5EF4-FFF2-40B4-BE49-F238E27FC236}">
                <a16:creationId xmlns:a16="http://schemas.microsoft.com/office/drawing/2014/main" id="{D0B76AEC-91B9-4CAA-A74E-67C77FD9DA7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56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98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Лекция 1. Введение в историю науки и техники. Открытия доцивилизационного  периода - презентация онлайн">
            <a:extLst>
              <a:ext uri="{FF2B5EF4-FFF2-40B4-BE49-F238E27FC236}">
                <a16:creationId xmlns:a16="http://schemas.microsoft.com/office/drawing/2014/main" id="{0BFF8CF9-E15A-4B67-BB58-819D32B71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00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Структура научного знания - online presentation">
            <a:extLst>
              <a:ext uri="{FF2B5EF4-FFF2-40B4-BE49-F238E27FC236}">
                <a16:creationId xmlns:a16="http://schemas.microsoft.com/office/drawing/2014/main" id="{5DA9E7E5-B093-4420-9B21-E4BF8566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550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C1AC4-8599-45E5-B375-F00E19A5CC3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ТЕХНИКА </a:t>
            </a:r>
            <a:r>
              <a:rPr lang="ru-RU" sz="2000" b="1" dirty="0"/>
              <a:t>(от греч. искусство, мастерство) — совокупность средств, знаний и деятельности, служащих для создания материальных ценностей; совокупность приемов, применяемых в каком-нибудь деле, мастерстве; машины, механические орудия, устройства; система материальных средств человеческой деятельности.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3A14D0-B7A8-46B7-BD83-0E55C067C8C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К основным проблемам философии техники относятся: </a:t>
            </a:r>
          </a:p>
          <a:p>
            <a:r>
              <a:rPr lang="ru-RU" b="1" dirty="0"/>
              <a:t>проблема сущности, смысла и понятия техники/технологии; проблема формирования новой концепции природы; </a:t>
            </a:r>
          </a:p>
          <a:p>
            <a:r>
              <a:rPr lang="ru-RU" b="1" dirty="0"/>
              <a:t>проблемы человека, создающего и использующего технику; проблема истоков технической деятельности; </a:t>
            </a:r>
          </a:p>
          <a:p>
            <a:r>
              <a:rPr lang="ru-RU" b="1" dirty="0"/>
              <a:t>проблемы ответственности за использование техники. </a:t>
            </a:r>
          </a:p>
          <a:p>
            <a:pPr marL="0" indent="0">
              <a:buNone/>
            </a:pPr>
            <a:r>
              <a:rPr lang="ru-RU" b="1" dirty="0"/>
              <a:t>Иными словами, что такое техника, каковы социальные последствия этого феномена, как складываются отношения между человеком и машиной, в чем проявляются признаки индустриальной и постиндустриальной цивилизации - таков круг проблем философии техники. </a:t>
            </a:r>
          </a:p>
        </p:txBody>
      </p:sp>
    </p:spTree>
    <p:extLst>
      <p:ext uri="{BB962C8B-B14F-4D97-AF65-F5344CB8AC3E}">
        <p14:creationId xmlns:p14="http://schemas.microsoft.com/office/powerpoint/2010/main" val="537394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E3012-6F41-47B5-BA86-8E0067BCF7D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ЧЕЛОВЕК - МАШИНА</a:t>
            </a:r>
          </a:p>
        </p:txBody>
      </p:sp>
      <p:pic>
        <p:nvPicPr>
          <p:cNvPr id="15362" name="Picture 2" descr="Европейская философия 17-19 веков - презентация, доклад, проект скачать">
            <a:extLst>
              <a:ext uri="{FF2B5EF4-FFF2-40B4-BE49-F238E27FC236}">
                <a16:creationId xmlns:a16="http://schemas.microsoft.com/office/drawing/2014/main" id="{B8523632-8B30-4147-8118-75CAFDC7DE9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Презентация на тему &amp;quot;философия французкого просвещения&amp;quot; - презентации по  Философии">
            <a:extLst>
              <a:ext uri="{FF2B5EF4-FFF2-40B4-BE49-F238E27FC236}">
                <a16:creationId xmlns:a16="http://schemas.microsoft.com/office/drawing/2014/main" id="{BACD0328-BA0C-4EA5-9959-F96F319F113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073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629A9-0669-4EA6-809A-78BD893B1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Этапы эволюции технического знания:</a:t>
            </a:r>
          </a:p>
        </p:txBody>
      </p:sp>
      <p:sp>
        <p:nvSpPr>
          <p:cNvPr id="6" name="AutoShape 6" descr="Наука и ее роль в современном обществе — презентация на Slide-Share.ru 🎓">
            <a:extLst>
              <a:ext uri="{FF2B5EF4-FFF2-40B4-BE49-F238E27FC236}">
                <a16:creationId xmlns:a16="http://schemas.microsoft.com/office/drawing/2014/main" id="{18E275B4-4484-45F8-B40C-1323A9E69211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b="1" dirty="0"/>
              <a:t>Донаучный этап</a:t>
            </a:r>
            <a:r>
              <a:rPr lang="ru-RU" dirty="0"/>
              <a:t>. Техническое знание существовало как эмпирическое описание предметной практики субъекта, средств его трудовой деятельности и способов их применения; </a:t>
            </a:r>
          </a:p>
          <a:p>
            <a:pPr marL="514350" indent="-514350">
              <a:buAutoNum type="arabicParenR"/>
            </a:pPr>
            <a:r>
              <a:rPr lang="ru-RU" b="1" dirty="0"/>
              <a:t>Зарождение технических наук </a:t>
            </a:r>
            <a:r>
              <a:rPr lang="ru-RU" dirty="0"/>
              <a:t>(вторая половина XIX в. - 70-е гг. XIX в.). Для решения практических задач начинает применяться научное знание; </a:t>
            </a:r>
          </a:p>
          <a:p>
            <a:pPr marL="514350" indent="-514350">
              <a:buAutoNum type="arabicParenR"/>
            </a:pPr>
            <a:r>
              <a:rPr lang="ru-RU" b="1" dirty="0"/>
              <a:t>«Классический» </a:t>
            </a:r>
            <a:r>
              <a:rPr lang="ru-RU" dirty="0"/>
              <a:t>этап (70-е гг. XIX в. - середина XX в.). Технические науки уже сформированы в развитые области научного знания со своим специфическим предметом, средствами и методами; </a:t>
            </a:r>
          </a:p>
          <a:p>
            <a:pPr marL="514350" indent="-514350">
              <a:buAutoNum type="arabicParenR"/>
            </a:pPr>
            <a:r>
              <a:rPr lang="ru-RU" b="1" dirty="0"/>
              <a:t>Современный этап </a:t>
            </a:r>
            <a:r>
              <a:rPr lang="ru-RU" dirty="0"/>
              <a:t>научно-технической революции.</a:t>
            </a:r>
          </a:p>
        </p:txBody>
      </p:sp>
    </p:spTree>
    <p:extLst>
      <p:ext uri="{BB962C8B-B14F-4D97-AF65-F5344CB8AC3E}">
        <p14:creationId xmlns:p14="http://schemas.microsoft.com/office/powerpoint/2010/main" val="2849400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D203C-1BCB-4133-A173-B7685FB86DF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Научно-технический прогресс (НТП)</a:t>
            </a:r>
            <a:r>
              <a:rPr lang="ru-RU" sz="1600" b="1" dirty="0"/>
              <a:t> — это поступательное движение </a:t>
            </a:r>
            <a:r>
              <a:rPr lang="ru-RU" sz="1600" b="1" dirty="0">
                <a:hlinkClick r:id="rId2" tooltip="Наука"/>
              </a:rPr>
              <a:t>науки</a:t>
            </a:r>
            <a:r>
              <a:rPr lang="ru-RU" sz="1600" b="1" dirty="0"/>
              <a:t> и </a:t>
            </a:r>
            <a:r>
              <a:rPr lang="ru-RU" sz="1600" b="1" dirty="0">
                <a:hlinkClick r:id="rId3" tooltip="Техника"/>
              </a:rPr>
              <a:t>техники</a:t>
            </a:r>
            <a:r>
              <a:rPr lang="ru-RU" sz="1600" b="1" dirty="0"/>
              <a:t>, </a:t>
            </a:r>
            <a:r>
              <a:rPr lang="ru-RU" sz="1600" b="1" dirty="0">
                <a:hlinkClick r:id="rId4" tooltip="Эволюция"/>
              </a:rPr>
              <a:t>эволюционное</a:t>
            </a:r>
            <a:r>
              <a:rPr lang="ru-RU" sz="1600" b="1" dirty="0"/>
              <a:t> развитие всех элементов производительных сил </a:t>
            </a:r>
            <a:r>
              <a:rPr lang="ru-RU" sz="1600" b="1" dirty="0">
                <a:hlinkClick r:id="rId5" tooltip="Общественное производство"/>
              </a:rPr>
              <a:t>общественного производства</a:t>
            </a:r>
            <a:r>
              <a:rPr lang="ru-RU" sz="1600" b="1" dirty="0"/>
              <a:t> на основе широкого </a:t>
            </a:r>
            <a:r>
              <a:rPr lang="ru-RU" sz="1600" b="1" dirty="0">
                <a:hlinkClick r:id="rId6" tooltip="Познание"/>
              </a:rPr>
              <a:t>познания</a:t>
            </a:r>
            <a:r>
              <a:rPr lang="ru-RU" sz="1600" b="1" dirty="0"/>
              <a:t> и освоения внешних сил </a:t>
            </a:r>
            <a:r>
              <a:rPr lang="ru-RU" sz="1600" b="1" dirty="0">
                <a:hlinkClick r:id="rId7" tooltip="Природа"/>
              </a:rPr>
              <a:t>природы</a:t>
            </a:r>
            <a:r>
              <a:rPr lang="ru-RU" sz="1600" b="1" dirty="0"/>
              <a:t>; это объективная, постоянно действующая закономерность развития </a:t>
            </a:r>
            <a:r>
              <a:rPr lang="ru-RU" sz="1600" b="1" dirty="0">
                <a:hlinkClick r:id="rId8" tooltip="Материальное производство"/>
              </a:rPr>
              <a:t>материального производства</a:t>
            </a:r>
            <a:r>
              <a:rPr lang="ru-RU" sz="1600" b="1" dirty="0"/>
              <a:t>, результатом которой является последовательное совершенствование </a:t>
            </a:r>
            <a:r>
              <a:rPr lang="ru-RU" sz="1600" b="1" dirty="0">
                <a:hlinkClick r:id="rId3" tooltip="Техника"/>
              </a:rPr>
              <a:t>техники</a:t>
            </a:r>
            <a:r>
              <a:rPr lang="ru-RU" sz="1600" b="1" dirty="0"/>
              <a:t>, </a:t>
            </a:r>
            <a:r>
              <a:rPr lang="ru-RU" sz="1600" b="1" dirty="0">
                <a:hlinkClick r:id="rId9" tooltip="Технология"/>
              </a:rPr>
              <a:t>технологии</a:t>
            </a:r>
            <a:r>
              <a:rPr lang="ru-RU" sz="1600" b="1" dirty="0"/>
              <a:t> и </a:t>
            </a:r>
            <a:r>
              <a:rPr lang="ru-RU" sz="1600" b="1" dirty="0">
                <a:hlinkClick r:id="rId10" tooltip="Производственный процесс"/>
              </a:rPr>
              <a:t>организации производства</a:t>
            </a:r>
            <a:r>
              <a:rPr lang="ru-RU" sz="1600" b="1" dirty="0"/>
              <a:t>, повышение их эффективности.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2F4C88-898B-41CD-8E23-C6FB9C1F9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Основные закономерности технического прогресса:</a:t>
            </a:r>
          </a:p>
          <a:p>
            <a:pPr marL="514350" indent="-514350">
              <a:buAutoNum type="arabicParenR"/>
            </a:pPr>
            <a:r>
              <a:rPr lang="ru-RU" sz="1600" b="1" dirty="0"/>
              <a:t>главная движущая сила развития техники - производство обходимых обществу материальных благ; </a:t>
            </a:r>
          </a:p>
          <a:p>
            <a:pPr marL="514350" indent="-514350">
              <a:buAutoNum type="arabicParenR"/>
            </a:pPr>
            <a:r>
              <a:rPr lang="ru-RU" sz="1600" b="1" dirty="0"/>
              <a:t>техника занимает промежуточное положение между природой и обществом, она имеет естественную и социальную основу; </a:t>
            </a:r>
          </a:p>
          <a:p>
            <a:pPr marL="514350" indent="-514350">
              <a:buAutoNum type="arabicParenR"/>
            </a:pPr>
            <a:r>
              <a:rPr lang="ru-RU" sz="1600" b="1" dirty="0"/>
              <a:t>техника зависит от уровня развития общества; </a:t>
            </a:r>
          </a:p>
          <a:p>
            <a:pPr marL="514350" indent="-514350">
              <a:buAutoNum type="arabicParenR"/>
            </a:pPr>
            <a:r>
              <a:rPr lang="ru-RU" sz="1600" b="1" dirty="0"/>
              <a:t>существует историческая обусловленность важнейших открытий и изобретений; </a:t>
            </a:r>
          </a:p>
          <a:p>
            <a:pPr marL="514350" indent="-514350">
              <a:buAutoNum type="arabicParenR"/>
            </a:pPr>
            <a:r>
              <a:rPr lang="ru-RU" sz="1600" b="1" dirty="0"/>
              <a:t>человеческие потребности определяют определенное направление развития техники и др.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071EB6-2FC7-4D14-8586-C585F8BA2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/>
              <a:t>Признаки НТП: </a:t>
            </a:r>
          </a:p>
          <a:p>
            <a:pPr marL="342900" indent="-342900">
              <a:buAutoNum type="arabicParenR"/>
            </a:pPr>
            <a:r>
              <a:rPr lang="ru-RU" sz="1900" b="1" dirty="0"/>
              <a:t>разработка и широкое использование принципиально новых машин и систем машин, работающих в автоматическом режиме; </a:t>
            </a:r>
          </a:p>
          <a:p>
            <a:pPr marL="342900" indent="-342900">
              <a:buAutoNum type="arabicParenR"/>
            </a:pPr>
            <a:r>
              <a:rPr lang="ru-RU" sz="1900" b="1" dirty="0"/>
              <a:t>создание и развитие качественно новых технологий производства; </a:t>
            </a:r>
          </a:p>
          <a:p>
            <a:pPr marL="342900" indent="-342900">
              <a:buAutoNum type="arabicParenR"/>
            </a:pPr>
            <a:r>
              <a:rPr lang="ru-RU" sz="1900" b="1" dirty="0"/>
              <a:t>открытие и использование новых видов и источников энергии; </a:t>
            </a:r>
          </a:p>
          <a:p>
            <a:pPr marL="342900" indent="-342900">
              <a:buAutoNum type="arabicParenR"/>
            </a:pPr>
            <a:r>
              <a:rPr lang="ru-RU" sz="1900" b="1" dirty="0"/>
              <a:t>создание и широкое использование новых видов материалов с заранее заданными свойствами; </a:t>
            </a:r>
          </a:p>
          <a:p>
            <a:pPr marL="342900" indent="-342900">
              <a:buAutoNum type="arabicParenR"/>
            </a:pPr>
            <a:r>
              <a:rPr lang="ru-RU" sz="1900" b="1" dirty="0"/>
              <a:t>широкое развитие автоматизации производственных процессов на базе использования станков с числовым программным управлением, автоматических линий, промышленных роботов, гибких производственных систем; </a:t>
            </a:r>
          </a:p>
          <a:p>
            <a:pPr marL="342900" indent="-342900">
              <a:buAutoNum type="arabicParenR"/>
            </a:pPr>
            <a:r>
              <a:rPr lang="ru-RU" sz="1900" b="1" dirty="0"/>
              <a:t>внедрение новых форм организации труда и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3290361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4F902-C15A-444D-B5A5-CE19BBA4C7C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СЦИЕНТИЗМ И АНТИСЦИЕНТИЗМ</a:t>
            </a:r>
          </a:p>
        </p:txBody>
      </p:sp>
      <p:pic>
        <p:nvPicPr>
          <p:cNvPr id="1026" name="Picture 2" descr="Философские проблемы научного познания - online presentation">
            <a:extLst>
              <a:ext uri="{FF2B5EF4-FFF2-40B4-BE49-F238E27FC236}">
                <a16:creationId xmlns:a16="http://schemas.microsoft.com/office/drawing/2014/main" id="{543E4AD8-91D9-42F3-8ADE-FC265B0AE9D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аука как социокультурный феномен - презентация онлайн">
            <a:extLst>
              <a:ext uri="{FF2B5EF4-FFF2-40B4-BE49-F238E27FC236}">
                <a16:creationId xmlns:a16="http://schemas.microsoft.com/office/drawing/2014/main" id="{367B0DD6-E17F-4D3B-95AA-D8BAB7F0D2B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6"/>
            <a:ext cx="5181600" cy="435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150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8B0CE-0BF2-41BC-9D3A-BF5322C37D3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/>
              <a:t>ЭТИКА НАУКИ И ОТВЕТСТВЕННОСТЬ УЧЕНОГО</a:t>
            </a:r>
          </a:p>
        </p:txBody>
      </p:sp>
      <p:pic>
        <p:nvPicPr>
          <p:cNvPr id="2050" name="Picture 2" descr="Этика науки - Презентация 28071-19">
            <a:extLst>
              <a:ext uri="{FF2B5EF4-FFF2-40B4-BE49-F238E27FC236}">
                <a16:creationId xmlns:a16="http://schemas.microsoft.com/office/drawing/2014/main" id="{7EBDF8CE-91FD-4CDB-B066-846CB3E6008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029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аука. Что такое наука. Функции науки. Большая наука. Этика науки  презентация, доклад">
            <a:extLst>
              <a:ext uri="{FF2B5EF4-FFF2-40B4-BE49-F238E27FC236}">
                <a16:creationId xmlns:a16="http://schemas.microsoft.com/office/drawing/2014/main" id="{903B817F-089B-4A7C-97B3-2317C1C2C17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800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Иммануил Кант - K.Fund Media">
            <a:extLst>
              <a:ext uri="{FF2B5EF4-FFF2-40B4-BE49-F238E27FC236}">
                <a16:creationId xmlns:a16="http://schemas.microsoft.com/office/drawing/2014/main" id="{96B345B9-FB7B-4913-945F-05C5A3F2B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66750"/>
            <a:ext cx="97536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6160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1184</Words>
  <Application>Microsoft Office PowerPoint</Application>
  <PresentationFormat>Широкоэкранный</PresentationFormat>
  <Paragraphs>104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ГНОСЕОЛОГИЯ И ЭПИСТЕМОЛОГИЯ</vt:lpstr>
      <vt:lpstr>Презентация PowerPoint</vt:lpstr>
      <vt:lpstr>Особенности научного познания следующие:  </vt:lpstr>
      <vt:lpstr>Презентация PowerPoint</vt:lpstr>
      <vt:lpstr>Презентация PowerPoint</vt:lpstr>
      <vt:lpstr>Презентация PowerPoint</vt:lpstr>
      <vt:lpstr>Наука - важнейшая форма познания</vt:lpstr>
      <vt:lpstr>Презентация PowerPoint</vt:lpstr>
      <vt:lpstr>Что такое метод и методология? </vt:lpstr>
      <vt:lpstr>Презентация PowerPoint</vt:lpstr>
      <vt:lpstr>1 ПЕРЕОДИЗАЦИЯ НАУКИ</vt:lpstr>
      <vt:lpstr>2 ПЕРЕОДИЗАЦИЯ НАУКИ</vt:lpstr>
      <vt:lpstr>Преднаука/ НАУКА</vt:lpstr>
      <vt:lpstr>1. КЛАССИЧЕСКАЯ НАУКА НАУКА ЭПОХИ ВОЗРОЖДЕНИЯ (РЕНЕССАНС)</vt:lpstr>
      <vt:lpstr>НАУЧНАЯ РЕВОЛЮЦИЯ XVII ВЕКА</vt:lpstr>
      <vt:lpstr>«ЗНАНИЕ - ЕСТЬ СИЛА, СИЛА - ЕСТЬ ЗНАНИЕ»</vt:lpstr>
      <vt:lpstr>Презентация PowerPoint</vt:lpstr>
      <vt:lpstr>МЕТОДЫ ПОЗНАНИЯ</vt:lpstr>
      <vt:lpstr>2. НЕКЛАССИЧЕСКАЯ НАУКА</vt:lpstr>
      <vt:lpstr>3. ПОСТНЕКЛАССИЧЕСКАЯ НАУКА</vt:lpstr>
      <vt:lpstr>НАУЧНЫЕ РЕВОЛЮЦИИ</vt:lpstr>
      <vt:lpstr>Презентация PowerPoint</vt:lpstr>
      <vt:lpstr>Презентация PowerPoint</vt:lpstr>
      <vt:lpstr>ТЕХНИКА (от греч. искусство, мастерство) — совокупность средств, знаний и деятельности, служащих для создания материальных ценностей; совокупность приемов, применяемых в каком-нибудь деле, мастерстве; машины, механические орудия, устройства; система материальных средств человеческой деятельности. </vt:lpstr>
      <vt:lpstr>ЧЕЛОВЕК - МАШИНА</vt:lpstr>
      <vt:lpstr>Этапы эволюции технического знания:</vt:lpstr>
      <vt:lpstr>Научно-технический прогресс (НТП) — это поступательное движение науки и техники, эволюционное развитие всех элементов производительных сил общественного производства на основе широкого познания и освоения внешних сил природы; это объективная, постоянно действующая закономерность развития материального производства, результатом которой является последовательное совершенствование техники, технологии и организации производства, повышение их эффективности.</vt:lpstr>
      <vt:lpstr>СЦИЕНТИЗМ И АНТИСЦИЕНТИЗМ</vt:lpstr>
      <vt:lpstr>ЭТИКА НАУКИ И ОТВЕТСТВЕННОСТЬ УЧЕНОГО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61</cp:revision>
  <dcterms:created xsi:type="dcterms:W3CDTF">2021-10-11T11:57:34Z</dcterms:created>
  <dcterms:modified xsi:type="dcterms:W3CDTF">2022-04-19T14:16:04Z</dcterms:modified>
</cp:coreProperties>
</file>